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34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052"/>
    <p:restoredTop sz="94637"/>
  </p:normalViewPr>
  <p:slideViewPr>
    <p:cSldViewPr snapToGrid="0">
      <p:cViewPr varScale="1">
        <p:scale>
          <a:sx n="51" d="100"/>
          <a:sy n="51" d="100"/>
        </p:scale>
        <p:origin x="456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3" name="Shape 143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5173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78427" y="5029201"/>
            <a:ext cx="17830798" cy="4525562"/>
          </a:xfrm>
        </p:spPr>
        <p:txBody>
          <a:bodyPr anchor="b">
            <a:normAutofit/>
          </a:bodyPr>
          <a:lstStyle>
            <a:lvl1pPr>
              <a:defRPr sz="10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178427" y="9554759"/>
            <a:ext cx="17830798" cy="2252566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4572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6400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7315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1639-B2D6-4652-B8C3-1B4C224A7BAF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8647621"/>
            <a:ext cx="3489304" cy="1557178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9059081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677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1219200"/>
            <a:ext cx="17830798" cy="623408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8708092"/>
            <a:ext cx="17830798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548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99898" y="1219200"/>
            <a:ext cx="16787852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550024" y="7010400"/>
            <a:ext cx="15073108" cy="762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3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8708092"/>
            <a:ext cx="17830798" cy="3111728"/>
          </a:xfrm>
        </p:spPr>
        <p:txBody>
          <a:bodyPr anchor="ctr">
            <a:normAutofit/>
          </a:bodyPr>
          <a:lstStyle>
            <a:lvl1pPr marL="0" indent="0" algn="l">
              <a:buNone/>
              <a:defRPr sz="36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935304" y="1296010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2229704" y="58106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70708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6" y="4876801"/>
            <a:ext cx="17830800" cy="5449690"/>
          </a:xfrm>
        </p:spPr>
        <p:txBody>
          <a:bodyPr anchor="b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22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699898" y="1219200"/>
            <a:ext cx="16787852" cy="5791200"/>
          </a:xfrm>
        </p:spPr>
        <p:txBody>
          <a:bodyPr anchor="ctr">
            <a:normAutofit/>
          </a:bodyPr>
          <a:lstStyle>
            <a:lvl1pPr algn="l">
              <a:defRPr sz="96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78424" y="8686800"/>
            <a:ext cx="1783080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4935304" y="1296010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2229704" y="5810612"/>
            <a:ext cx="1219200" cy="1169552"/>
          </a:xfrm>
          <a:prstGeom prst="rect">
            <a:avLst/>
          </a:prstGeom>
        </p:spPr>
        <p:txBody>
          <a:bodyPr vert="horz" lIns="182880" tIns="91440" rIns="182880" bIns="91440" rtlCol="0" anchor="ctr">
            <a:noAutofit/>
          </a:bodyPr>
          <a:lstStyle/>
          <a:p>
            <a:pPr lvl="0"/>
            <a:r>
              <a:rPr lang="en-US" sz="16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79264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1254814"/>
            <a:ext cx="17830798" cy="5760040"/>
          </a:xfrm>
        </p:spPr>
        <p:txBody>
          <a:bodyPr anchor="ctr">
            <a:normAutofit/>
          </a:bodyPr>
          <a:lstStyle>
            <a:lvl1pPr algn="l">
              <a:defRPr sz="9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178424" y="8686800"/>
            <a:ext cx="17830800" cy="16764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4800">
                <a:solidFill>
                  <a:schemeClr val="accent1"/>
                </a:solidFill>
              </a:defRPr>
            </a:lvl1pPr>
            <a:lvl2pPr marL="914400" indent="0">
              <a:buFontTx/>
              <a:buNone/>
              <a:defRPr/>
            </a:lvl2pPr>
            <a:lvl3pPr marL="1828800" indent="0">
              <a:buFontTx/>
              <a:buNone/>
              <a:defRPr/>
            </a:lvl3pPr>
            <a:lvl4pPr marL="2743200" indent="0">
              <a:buFontTx/>
              <a:buNone/>
              <a:defRPr/>
            </a:lvl4pPr>
            <a:lvl5pPr marL="36576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363200"/>
            <a:ext cx="17830800" cy="145924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0831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1A6AA8-A04B-4104-9AE2-BD48D340E27F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505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8589625" y="1254811"/>
            <a:ext cx="4415202" cy="1056763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78424" y="1254811"/>
            <a:ext cx="12954000" cy="105676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E0BF79-FAC6-4A96-8DE1-F7B82E2E1652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8651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471809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5851" y="1248220"/>
            <a:ext cx="17823374" cy="25617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78424" y="4267200"/>
            <a:ext cx="17830800" cy="755524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F5DD9-2C52-442D-92E2-8072C0C3D7CD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651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4117500"/>
            <a:ext cx="17830798" cy="2937600"/>
          </a:xfrm>
        </p:spPr>
        <p:txBody>
          <a:bodyPr anchor="b"/>
          <a:lstStyle>
            <a:lvl1pPr algn="l">
              <a:defRPr sz="8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5" y="7060258"/>
            <a:ext cx="17830798" cy="1720800"/>
          </a:xfrm>
        </p:spPr>
        <p:txBody>
          <a:bodyPr anchor="t"/>
          <a:lstStyle>
            <a:lvl1pPr marL="0" indent="0" algn="l">
              <a:buNone/>
              <a:defRPr sz="4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91440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2pPr>
            <a:lvl3pPr marL="182880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3pPr>
            <a:lvl4pPr marL="2743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4pPr>
            <a:lvl5pPr marL="36576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5pPr>
            <a:lvl6pPr marL="45720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6pPr>
            <a:lvl7pPr marL="54864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7pPr>
            <a:lvl8pPr marL="64008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8pPr>
            <a:lvl9pPr marL="731520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961B7-6B89-48AB-966F-622E2788EECC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63563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6488279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232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8424" y="4267200"/>
            <a:ext cx="8627728" cy="755524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381494" y="4252444"/>
            <a:ext cx="8627728" cy="755524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3D6FB-79CC-4683-A046-BBE785BA1BED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157556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264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746" y="3945406"/>
            <a:ext cx="7985464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78425" y="5097932"/>
            <a:ext cx="8685786" cy="670812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013259" y="3938950"/>
            <a:ext cx="7998002" cy="1152524"/>
          </a:xfrm>
        </p:spPr>
        <p:txBody>
          <a:bodyPr anchor="b">
            <a:noAutofit/>
          </a:bodyPr>
          <a:lstStyle>
            <a:lvl1pPr marL="0" indent="0">
              <a:buNone/>
              <a:defRPr sz="4800" b="0"/>
            </a:lvl1pPr>
            <a:lvl2pPr marL="914400" indent="0">
              <a:buNone/>
              <a:defRPr sz="4000" b="1"/>
            </a:lvl2pPr>
            <a:lvl3pPr marL="1828800" indent="0">
              <a:buNone/>
              <a:defRPr sz="3600" b="1"/>
            </a:lvl3pPr>
            <a:lvl4pPr marL="2743200" indent="0">
              <a:buNone/>
              <a:defRPr sz="3200" b="1"/>
            </a:lvl4pPr>
            <a:lvl5pPr marL="3657600" indent="0">
              <a:buNone/>
              <a:defRPr sz="3200" b="1"/>
            </a:lvl5pPr>
            <a:lvl6pPr marL="4572000" indent="0">
              <a:buNone/>
              <a:defRPr sz="3200" b="1"/>
            </a:lvl6pPr>
            <a:lvl7pPr marL="5486400" indent="0">
              <a:buNone/>
              <a:defRPr sz="3200" b="1"/>
            </a:lvl7pPr>
            <a:lvl8pPr marL="6400800" indent="0">
              <a:buNone/>
              <a:defRPr sz="3200" b="1"/>
            </a:lvl8pPr>
            <a:lvl9pPr marL="7315200" indent="0">
              <a:buNone/>
              <a:defRPr sz="3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4333914" y="5091476"/>
            <a:ext cx="8677348" cy="670812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12B3E8-48F1-4B23-8498-D8A04A81EC9C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3625" y="157556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1351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90D90-AA62-404D-A741-635B4370F9CB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740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002E4-6836-46D1-9DBB-3C27C0DD3A89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8425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5" y="892176"/>
            <a:ext cx="7010398" cy="1952624"/>
          </a:xfrm>
        </p:spPr>
        <p:txBody>
          <a:bodyPr anchor="b"/>
          <a:lstStyle>
            <a:lvl1pPr algn="l">
              <a:defRPr sz="4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46024" y="892177"/>
            <a:ext cx="10363200" cy="10829926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5" y="3197226"/>
            <a:ext cx="7010398" cy="8524872"/>
          </a:xfrm>
        </p:spPr>
        <p:txBody>
          <a:bodyPr/>
          <a:lstStyle>
            <a:lvl1pPr marL="0" indent="0">
              <a:buNone/>
              <a:defRPr sz="28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131DD-A141-4471-BCF9-C6073EDD7E20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14287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38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78426" y="9601200"/>
            <a:ext cx="17830800" cy="1133476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78424" y="1269930"/>
            <a:ext cx="17830800" cy="7709940"/>
          </a:xfrm>
        </p:spPr>
        <p:txBody>
          <a:bodyPr anchor="t">
            <a:normAutofit/>
          </a:bodyPr>
          <a:lstStyle>
            <a:lvl1pPr marL="0" indent="0" algn="ctr">
              <a:buNone/>
              <a:defRPr sz="3200"/>
            </a:lvl1pPr>
            <a:lvl2pPr marL="914400" indent="0">
              <a:buNone/>
              <a:defRPr sz="3200"/>
            </a:lvl2pPr>
            <a:lvl3pPr marL="1828800" indent="0">
              <a:buNone/>
              <a:defRPr sz="3200"/>
            </a:lvl3pPr>
            <a:lvl4pPr marL="2743200" indent="0">
              <a:buNone/>
              <a:defRPr sz="3200"/>
            </a:lvl4pPr>
            <a:lvl5pPr marL="3657600" indent="0">
              <a:buNone/>
              <a:defRPr sz="3200"/>
            </a:lvl5pPr>
            <a:lvl6pPr marL="4572000" indent="0">
              <a:buNone/>
              <a:defRPr sz="3200"/>
            </a:lvl6pPr>
            <a:lvl7pPr marL="5486400" indent="0">
              <a:buNone/>
              <a:defRPr sz="3200"/>
            </a:lvl7pPr>
            <a:lvl8pPr marL="6400800" indent="0">
              <a:buNone/>
              <a:defRPr sz="3200"/>
            </a:lvl8pPr>
            <a:lvl9pPr marL="7315200" indent="0">
              <a:buNone/>
              <a:defRPr sz="3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78426" y="10734676"/>
            <a:ext cx="17830800" cy="98742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914400" indent="0">
              <a:buNone/>
              <a:defRPr sz="2400"/>
            </a:lvl2pPr>
            <a:lvl3pPr marL="1828800" indent="0">
              <a:buNone/>
              <a:defRPr sz="2000"/>
            </a:lvl3pPr>
            <a:lvl4pPr marL="2743200" indent="0">
              <a:buNone/>
              <a:defRPr sz="1800"/>
            </a:lvl4pPr>
            <a:lvl5pPr marL="3657600" indent="0">
              <a:buNone/>
              <a:defRPr sz="1800"/>
            </a:lvl5pPr>
            <a:lvl6pPr marL="4572000" indent="0">
              <a:buNone/>
              <a:defRPr sz="1800"/>
            </a:lvl6pPr>
            <a:lvl7pPr marL="5486400" indent="0">
              <a:buNone/>
              <a:defRPr sz="1800"/>
            </a:lvl7pPr>
            <a:lvl8pPr marL="6400800" indent="0">
              <a:buNone/>
              <a:defRPr sz="1800"/>
            </a:lvl8pPr>
            <a:lvl9pPr marL="7315200" indent="0">
              <a:buNone/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334A90-EB03-42F3-8859-2C2B2724C058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8377" y="9823451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63625" y="9966175"/>
            <a:ext cx="1559534" cy="730250"/>
          </a:xfrm>
        </p:spPr>
        <p:txBody>
          <a:bodyPr/>
          <a:lstStyle/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634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2" y="457200"/>
            <a:ext cx="5703032" cy="13277256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54442" y="-1571"/>
            <a:ext cx="4713348" cy="13708078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85849" y="1248220"/>
            <a:ext cx="17823374" cy="256178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8424" y="4267200"/>
            <a:ext cx="17830800" cy="7772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23225" y="12260874"/>
            <a:ext cx="2292566" cy="74079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48EC7-AF6A-48D3-8284-14BACBEBDD84}" type="datetimeFigureOut">
              <a:rPr lang="en-US" smtClean="0"/>
              <a:t>1/22/25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178425" y="12271617"/>
            <a:ext cx="15239998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63625" y="1575565"/>
            <a:ext cx="155953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000">
                <a:solidFill>
                  <a:srgbClr val="FEFFFF"/>
                </a:solidFill>
              </a:defRPr>
            </a:lvl1pPr>
          </a:lstStyle>
          <a:p>
            <a:fld id="{86CB4B4D-7CA3-9044-876B-883B54F867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224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  <p:sldLayoutId id="2147483746" r:id="rId12"/>
    <p:sldLayoutId id="2147483747" r:id="rId13"/>
    <p:sldLayoutId id="2147483748" r:id="rId14"/>
    <p:sldLayoutId id="2147483749" r:id="rId15"/>
    <p:sldLayoutId id="2147483750" r:id="rId16"/>
    <p:sldLayoutId id="2147483751" r:id="rId17"/>
  </p:sldLayoutIdLst>
  <p:txStyles>
    <p:titleStyle>
      <a:lvl1pPr algn="l" defTabSz="914400" rtl="0" eaLnBrk="1" latinLnBrk="0" hangingPunct="1">
        <a:spcBef>
          <a:spcPct val="0"/>
        </a:spcBef>
        <a:buNone/>
        <a:defRPr sz="72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685800" indent="-6858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1485900" indent="-5715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2286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3200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41148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50292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59436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68580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7772400" indent="-457200" algn="l" defTabSz="914400" rtl="0" eaLnBrk="1" latinLnBrk="0" hangingPunct="1">
        <a:spcBef>
          <a:spcPts val="2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9144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cofe.io/soulspace" TargetMode="Externa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How to be an even better parish church"/>
          <p:cNvSpPr txBox="1">
            <a:spLocks noGrp="1"/>
          </p:cNvSpPr>
          <p:nvPr>
            <p:ph type="ctrTitle"/>
          </p:nvPr>
        </p:nvSpPr>
        <p:spPr>
          <a:xfrm>
            <a:off x="4622800" y="1930401"/>
            <a:ext cx="17830799" cy="4445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How to </a:t>
            </a:r>
            <a:r>
              <a:rPr lang="en-US" dirty="0"/>
              <a:t>B</a:t>
            </a:r>
            <a:r>
              <a:rPr dirty="0"/>
              <a:t>e an </a:t>
            </a:r>
            <a:r>
              <a:rPr lang="en-US" dirty="0"/>
              <a:t>E</a:t>
            </a:r>
            <a:r>
              <a:rPr dirty="0"/>
              <a:t>ven </a:t>
            </a:r>
            <a:r>
              <a:rPr lang="en-US" dirty="0"/>
              <a:t>B</a:t>
            </a:r>
            <a:r>
              <a:rPr dirty="0"/>
              <a:t>etter </a:t>
            </a:r>
            <a:r>
              <a:rPr lang="en-US" dirty="0"/>
              <a:t>P</a:t>
            </a:r>
            <a:r>
              <a:rPr dirty="0"/>
              <a:t>arish </a:t>
            </a:r>
            <a:r>
              <a:rPr lang="en-US" dirty="0"/>
              <a:t>C</a:t>
            </a:r>
            <a:r>
              <a:rPr dirty="0"/>
              <a:t>hurch</a:t>
            </a:r>
          </a:p>
        </p:txBody>
      </p:sp>
      <p:sp>
        <p:nvSpPr>
          <p:cNvPr id="146" name="Double-tap to edit"/>
          <p:cNvSpPr txBox="1">
            <a:spLocks noGrp="1"/>
          </p:cNvSpPr>
          <p:nvPr>
            <p:ph type="subTitle" idx="1"/>
          </p:nvPr>
        </p:nvSpPr>
        <p:spPr>
          <a:xfrm>
            <a:off x="4622800" y="9169400"/>
            <a:ext cx="17094200" cy="1905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6000" b="1" dirty="0"/>
              <a:t>Learning to share Jesus with spiritually curious neighbors</a:t>
            </a:r>
            <a:endParaRPr sz="6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8" name="Group 177">
            <a:extLst>
              <a:ext uri="{FF2B5EF4-FFF2-40B4-BE49-F238E27FC236}">
                <a16:creationId xmlns:a16="http://schemas.microsoft.com/office/drawing/2014/main" id="{7398C59F-5A18-487B-91D6-B955AACF2E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3" y="457200"/>
            <a:ext cx="5703018" cy="13277251"/>
            <a:chOff x="2487613" y="285750"/>
            <a:chExt cx="2428875" cy="5654676"/>
          </a:xfrm>
        </p:grpSpPr>
        <p:sp>
          <p:nvSpPr>
            <p:cNvPr id="179" name="Freeform 11">
              <a:extLst>
                <a:ext uri="{FF2B5EF4-FFF2-40B4-BE49-F238E27FC236}">
                  <a16:creationId xmlns:a16="http://schemas.microsoft.com/office/drawing/2014/main" id="{0557FAFE-C7C3-47EC-A4F5-9B21663192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0" name="Freeform 12">
              <a:extLst>
                <a:ext uri="{FF2B5EF4-FFF2-40B4-BE49-F238E27FC236}">
                  <a16:creationId xmlns:a16="http://schemas.microsoft.com/office/drawing/2014/main" id="{95BC28FB-3882-4674-9D79-EA58BEB7C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1" name="Freeform 13">
              <a:extLst>
                <a:ext uri="{FF2B5EF4-FFF2-40B4-BE49-F238E27FC236}">
                  <a16:creationId xmlns:a16="http://schemas.microsoft.com/office/drawing/2014/main" id="{9C6EC892-83F9-402F-8552-0AD7C0556E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2" name="Freeform 14">
              <a:extLst>
                <a:ext uri="{FF2B5EF4-FFF2-40B4-BE49-F238E27FC236}">
                  <a16:creationId xmlns:a16="http://schemas.microsoft.com/office/drawing/2014/main" id="{18387766-037C-4EF0-8471-D19CBF2A43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3" name="Freeform 15">
              <a:extLst>
                <a:ext uri="{FF2B5EF4-FFF2-40B4-BE49-F238E27FC236}">
                  <a16:creationId xmlns:a16="http://schemas.microsoft.com/office/drawing/2014/main" id="{1E364F38-6F3A-476A-93E6-962EA817C4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4" name="Freeform 16">
              <a:extLst>
                <a:ext uri="{FF2B5EF4-FFF2-40B4-BE49-F238E27FC236}">
                  <a16:creationId xmlns:a16="http://schemas.microsoft.com/office/drawing/2014/main" id="{35C335A4-1E67-4293-8BE2-DFB085D4F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5" name="Freeform 17">
              <a:extLst>
                <a:ext uri="{FF2B5EF4-FFF2-40B4-BE49-F238E27FC236}">
                  <a16:creationId xmlns:a16="http://schemas.microsoft.com/office/drawing/2014/main" id="{9A8A0F10-2C98-4297-9F92-5D9553392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6" name="Freeform 18">
              <a:extLst>
                <a:ext uri="{FF2B5EF4-FFF2-40B4-BE49-F238E27FC236}">
                  <a16:creationId xmlns:a16="http://schemas.microsoft.com/office/drawing/2014/main" id="{C3B112A3-006E-4008-A778-DB5F6A09D5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7" name="Freeform 19">
              <a:extLst>
                <a:ext uri="{FF2B5EF4-FFF2-40B4-BE49-F238E27FC236}">
                  <a16:creationId xmlns:a16="http://schemas.microsoft.com/office/drawing/2014/main" id="{E5E62767-5C25-4C49-9568-432433A3C5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20">
              <a:extLst>
                <a:ext uri="{FF2B5EF4-FFF2-40B4-BE49-F238E27FC236}">
                  <a16:creationId xmlns:a16="http://schemas.microsoft.com/office/drawing/2014/main" id="{598EC006-77B1-42BA-B815-66CCB9B17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9" name="Freeform 21">
              <a:extLst>
                <a:ext uri="{FF2B5EF4-FFF2-40B4-BE49-F238E27FC236}">
                  <a16:creationId xmlns:a16="http://schemas.microsoft.com/office/drawing/2014/main" id="{A144ED09-DA06-491D-95A8-AB3DED4329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0" name="Freeform 22">
              <a:extLst>
                <a:ext uri="{FF2B5EF4-FFF2-40B4-BE49-F238E27FC236}">
                  <a16:creationId xmlns:a16="http://schemas.microsoft.com/office/drawing/2014/main" id="{1CB00BD2-11CD-4A38-8F38-02B0D1105E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192" name="Group 191">
            <a:extLst>
              <a:ext uri="{FF2B5EF4-FFF2-40B4-BE49-F238E27FC236}">
                <a16:creationId xmlns:a16="http://schemas.microsoft.com/office/drawing/2014/main" id="{520234FB-542E-4550-9C2F-1B56FD41A1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35" y="-1572"/>
            <a:ext cx="4713346" cy="13708078"/>
            <a:chOff x="6627813" y="194833"/>
            <a:chExt cx="1952625" cy="5678918"/>
          </a:xfrm>
        </p:grpSpPr>
        <p:sp>
          <p:nvSpPr>
            <p:cNvPr id="193" name="Freeform 27">
              <a:extLst>
                <a:ext uri="{FF2B5EF4-FFF2-40B4-BE49-F238E27FC236}">
                  <a16:creationId xmlns:a16="http://schemas.microsoft.com/office/drawing/2014/main" id="{41FCE1F3-DEB3-47CD-90FF-7DABB4AF4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4" name="Freeform 28">
              <a:extLst>
                <a:ext uri="{FF2B5EF4-FFF2-40B4-BE49-F238E27FC236}">
                  <a16:creationId xmlns:a16="http://schemas.microsoft.com/office/drawing/2014/main" id="{5708E488-C19B-452C-B197-6F1C34F6E7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5" name="Freeform 29">
              <a:extLst>
                <a:ext uri="{FF2B5EF4-FFF2-40B4-BE49-F238E27FC236}">
                  <a16:creationId xmlns:a16="http://schemas.microsoft.com/office/drawing/2014/main" id="{89D3FD25-890E-4981-A71D-EE796873D7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6" name="Freeform 30">
              <a:extLst>
                <a:ext uri="{FF2B5EF4-FFF2-40B4-BE49-F238E27FC236}">
                  <a16:creationId xmlns:a16="http://schemas.microsoft.com/office/drawing/2014/main" id="{51B5414C-556A-47CB-8EE2-974A85A7A4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7" name="Freeform 31">
              <a:extLst>
                <a:ext uri="{FF2B5EF4-FFF2-40B4-BE49-F238E27FC236}">
                  <a16:creationId xmlns:a16="http://schemas.microsoft.com/office/drawing/2014/main" id="{1C02B20C-2B27-4B75-8AEE-A5D2E2674B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8" name="Freeform 32">
              <a:extLst>
                <a:ext uri="{FF2B5EF4-FFF2-40B4-BE49-F238E27FC236}">
                  <a16:creationId xmlns:a16="http://schemas.microsoft.com/office/drawing/2014/main" id="{54427714-F9AA-4F93-BD1D-400F1EA93F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9" name="Freeform 33">
              <a:extLst>
                <a:ext uri="{FF2B5EF4-FFF2-40B4-BE49-F238E27FC236}">
                  <a16:creationId xmlns:a16="http://schemas.microsoft.com/office/drawing/2014/main" id="{28A77D6A-9E81-497F-ABCC-2695BB5ADD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0" name="Freeform 34">
              <a:extLst>
                <a:ext uri="{FF2B5EF4-FFF2-40B4-BE49-F238E27FC236}">
                  <a16:creationId xmlns:a16="http://schemas.microsoft.com/office/drawing/2014/main" id="{2A1533BA-1478-4F7C-8E24-3F3E905050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35">
              <a:extLst>
                <a:ext uri="{FF2B5EF4-FFF2-40B4-BE49-F238E27FC236}">
                  <a16:creationId xmlns:a16="http://schemas.microsoft.com/office/drawing/2014/main" id="{39686201-E633-40FD-A80A-1E28AD52E3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36">
              <a:extLst>
                <a:ext uri="{FF2B5EF4-FFF2-40B4-BE49-F238E27FC236}">
                  <a16:creationId xmlns:a16="http://schemas.microsoft.com/office/drawing/2014/main" id="{76A215C2-F590-4938-810B-F8A79366CE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37">
              <a:extLst>
                <a:ext uri="{FF2B5EF4-FFF2-40B4-BE49-F238E27FC236}">
                  <a16:creationId xmlns:a16="http://schemas.microsoft.com/office/drawing/2014/main" id="{85F418E7-330D-4002-8EC8-33C1A897FF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38">
              <a:extLst>
                <a:ext uri="{FF2B5EF4-FFF2-40B4-BE49-F238E27FC236}">
                  <a16:creationId xmlns:a16="http://schemas.microsoft.com/office/drawing/2014/main" id="{8FFE669A-54C9-4436-9566-C5A90F16DB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6" name="Rectangle 205">
            <a:extLst>
              <a:ext uri="{FF2B5EF4-FFF2-40B4-BE49-F238E27FC236}">
                <a16:creationId xmlns:a16="http://schemas.microsoft.com/office/drawing/2014/main" id="{DE91395A-2D18-4AF6-A0AC-AAA7189FE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8" name="Freeform 11">
            <a:extLst>
              <a:ext uri="{FF2B5EF4-FFF2-40B4-BE49-F238E27FC236}">
                <a16:creationId xmlns:a16="http://schemas.microsoft.com/office/drawing/2014/main" id="{A57352BE-A213-4040-BE8E-D4A925AD9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8378" y="1428750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210" name="Rectangle 209">
            <a:extLst>
              <a:ext uri="{FF2B5EF4-FFF2-40B4-BE49-F238E27FC236}">
                <a16:creationId xmlns:a16="http://schemas.microsoft.com/office/drawing/2014/main" id="{B2EC7880-C5D9-40A8-A6B0-3198AD07AD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72"/>
            <a:ext cx="24384000" cy="137080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2" name="Session 2. How?"/>
          <p:cNvSpPr txBox="1">
            <a:spLocks noGrp="1"/>
          </p:cNvSpPr>
          <p:nvPr>
            <p:ph type="title"/>
          </p:nvPr>
        </p:nvSpPr>
        <p:spPr>
          <a:xfrm>
            <a:off x="1298448" y="1290212"/>
            <a:ext cx="7300558" cy="25197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pPr defTabSz="457200"/>
            <a:r>
              <a:rPr lang="en-US" sz="8800" dirty="0">
                <a:latin typeface="+mj-lt"/>
                <a:ea typeface="+mj-ea"/>
                <a:cs typeface="+mj-cs"/>
              </a:rPr>
              <a:t>Session 2: How?</a:t>
            </a:r>
          </a:p>
        </p:txBody>
      </p:sp>
      <p:sp>
        <p:nvSpPr>
          <p:cNvPr id="212" name="Rectangle 211">
            <a:extLst>
              <a:ext uri="{FF2B5EF4-FFF2-40B4-BE49-F238E27FC236}">
                <a16:creationId xmlns:a16="http://schemas.microsoft.com/office/drawing/2014/main" id="{94543A62-A2AB-454A-878E-D3D9190D5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3" name="Double-tap to edit"/>
          <p:cNvSpPr txBox="1">
            <a:spLocks noGrp="1"/>
          </p:cNvSpPr>
          <p:nvPr>
            <p:ph type="body" idx="1"/>
          </p:nvPr>
        </p:nvSpPr>
        <p:spPr>
          <a:xfrm>
            <a:off x="1298450" y="10385739"/>
            <a:ext cx="7212555" cy="13488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 marL="0" indent="0" defTabSz="457200">
              <a:spcBef>
                <a:spcPts val="1000"/>
              </a:spcBef>
              <a:buNone/>
              <a:defRPr b="1"/>
            </a:pPr>
            <a:r>
              <a:rPr lang="en-US" sz="4000" dirty="0"/>
              <a:t>Senior living prayer group, </a:t>
            </a:r>
          </a:p>
          <a:p>
            <a:pPr marL="0" indent="0" defTabSz="457200">
              <a:spcBef>
                <a:spcPts val="1000"/>
              </a:spcBef>
              <a:buNone/>
              <a:defRPr b="1"/>
            </a:pPr>
            <a:r>
              <a:rPr lang="en-US" sz="4000" dirty="0"/>
              <a:t>Dick </a:t>
            </a:r>
            <a:r>
              <a:rPr lang="en-US" sz="4000" dirty="0" err="1"/>
              <a:t>Guiton</a:t>
            </a:r>
            <a:r>
              <a:rPr lang="en-US" sz="4000" dirty="0"/>
              <a:t> (Messiah, St. Paul)</a:t>
            </a:r>
          </a:p>
        </p:txBody>
      </p:sp>
      <p:pic>
        <p:nvPicPr>
          <p:cNvPr id="5" name="Picture 4" descr="A group of people standing around a round table&#10;&#10;AI-generated content may be incorrect.">
            <a:extLst>
              <a:ext uri="{FF2B5EF4-FFF2-40B4-BE49-F238E27FC236}">
                <a16:creationId xmlns:a16="http://schemas.microsoft.com/office/drawing/2014/main" id="{AC5FF10A-A8C1-DE3F-2D2D-1DFF969F1A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69"/>
          <a:stretch/>
        </p:blipFill>
        <p:spPr>
          <a:xfrm>
            <a:off x="9239086" y="1280160"/>
            <a:ext cx="13907154" cy="10505546"/>
          </a:xfrm>
          <a:prstGeom prst="rect">
            <a:avLst/>
          </a:prstGeom>
        </p:spPr>
      </p:pic>
      <p:sp>
        <p:nvSpPr>
          <p:cNvPr id="214" name="Freeform 11">
            <a:extLst>
              <a:ext uri="{FF2B5EF4-FFF2-40B4-BE49-F238E27FC236}">
                <a16:creationId xmlns:a16="http://schemas.microsoft.com/office/drawing/2014/main" id="{50553464-41F1-4160-9D02-7C5EC7013B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12122446"/>
            <a:ext cx="2076072" cy="1012554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AutoShape 2" descr="Six members of the prayer group stand around a table at their meeting.">
            <a:extLst>
              <a:ext uri="{FF2B5EF4-FFF2-40B4-BE49-F238E27FC236}">
                <a16:creationId xmlns:a16="http://schemas.microsoft.com/office/drawing/2014/main" id="{DD39F209-2F65-7585-439F-4DC5F476DDD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366000" y="2984500"/>
            <a:ext cx="9652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AutoShape 4" descr="Six members of the prayer group stand around a table at their meeting.">
            <a:extLst>
              <a:ext uri="{FF2B5EF4-FFF2-40B4-BE49-F238E27FC236}">
                <a16:creationId xmlns:a16="http://schemas.microsoft.com/office/drawing/2014/main" id="{E9386725-8CCA-3070-0463-77F54DEA765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7518400" y="3136900"/>
            <a:ext cx="9652000" cy="774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Reca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Recap</a:t>
            </a:r>
          </a:p>
        </p:txBody>
      </p:sp>
      <p:sp>
        <p:nvSpPr>
          <p:cNvPr id="176" name="What are new Christian communities?…"/>
          <p:cNvSpPr txBox="1">
            <a:spLocks noGrp="1"/>
          </p:cNvSpPr>
          <p:nvPr>
            <p:ph sz="half" idx="1"/>
          </p:nvPr>
        </p:nvSpPr>
        <p:spPr>
          <a:xfrm>
            <a:off x="4851400" y="4252444"/>
            <a:ext cx="7543800" cy="700478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602615">
              <a:spcBef>
                <a:spcPts val="4300"/>
              </a:spcBef>
              <a:buSzTx/>
              <a:buNone/>
              <a:defRPr sz="4745" b="1" i="1"/>
            </a:pPr>
            <a:r>
              <a:rPr sz="4800" dirty="0"/>
              <a:t>What are </a:t>
            </a:r>
            <a:r>
              <a:rPr lang="en-US" sz="4800" dirty="0"/>
              <a:t>N</a:t>
            </a:r>
            <a:r>
              <a:rPr sz="4800" dirty="0"/>
              <a:t>ew Christian </a:t>
            </a:r>
            <a:r>
              <a:rPr lang="en-US" sz="4800" dirty="0"/>
              <a:t>C</a:t>
            </a:r>
            <a:r>
              <a:rPr sz="4800" dirty="0"/>
              <a:t>ommunities?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sz="4800" dirty="0"/>
              <a:t>New - mainly with people who don’t attend church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sz="4800" dirty="0"/>
              <a:t>Christian - focus on Christ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sz="4800" dirty="0"/>
              <a:t>Community - meet at least monthly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B1BB8CB-A56B-A80E-96DA-59D552E84C08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 defTabSz="602615">
              <a:spcBef>
                <a:spcPts val="4300"/>
              </a:spcBef>
              <a:buSzTx/>
              <a:buNone/>
              <a:defRPr sz="4745" b="1" i="1"/>
            </a:pPr>
            <a:r>
              <a:rPr lang="en-US" sz="4800" dirty="0"/>
              <a:t>What theology are they based on?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lang="en-US" sz="4800" dirty="0"/>
              <a:t>Missional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lang="en-US" sz="4800" dirty="0"/>
              <a:t>Contextual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lang="en-US" sz="4800" dirty="0"/>
              <a:t>Formational </a:t>
            </a:r>
          </a:p>
          <a:p>
            <a:pPr marL="463550" indent="-463550" defTabSz="602615">
              <a:spcBef>
                <a:spcPts val="4300"/>
              </a:spcBef>
              <a:defRPr sz="3504" b="1"/>
            </a:pPr>
            <a:r>
              <a:rPr lang="en-US" sz="4800" dirty="0"/>
              <a:t>Ecclesial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Footer Placeholder 1"/>
          <p:cNvSpPr txBox="1"/>
          <p:nvPr/>
        </p:nvSpPr>
        <p:spPr>
          <a:xfrm>
            <a:off x="8168640" y="12651720"/>
            <a:ext cx="8046720" cy="8522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tIns="91439" bIns="91439" anchor="ctr">
            <a:spAutoFit/>
          </a:bodyPr>
          <a:lstStyle>
            <a:lvl1pPr algn="ctr" defTabSz="1828800">
              <a:spcBef>
                <a:spcPts val="0"/>
              </a:spcBef>
              <a:defRPr sz="24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r>
              <a:t> </a:t>
            </a:r>
          </a:p>
        </p:txBody>
      </p:sp>
      <p:sp>
        <p:nvSpPr>
          <p:cNvPr id="179" name="Rectangle 41"/>
          <p:cNvSpPr txBox="1">
            <a:spLocks noGrp="1"/>
          </p:cNvSpPr>
          <p:nvPr>
            <p:ph type="title"/>
          </p:nvPr>
        </p:nvSpPr>
        <p:spPr>
          <a:xfrm>
            <a:off x="4191000" y="660400"/>
            <a:ext cx="18784557" cy="264789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Carlito"/>
                <a:ea typeface="Carlito"/>
                <a:cs typeface="Carlito"/>
                <a:sym typeface="Carlito"/>
              </a:defRPr>
            </a:lvl1pPr>
          </a:lstStyle>
          <a:p>
            <a:r>
              <a:rPr lang="en-US" sz="8800" dirty="0"/>
              <a:t>           </a:t>
            </a:r>
            <a:r>
              <a:rPr sz="8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A </a:t>
            </a:r>
            <a:r>
              <a:rPr lang="en-US" sz="8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M</a:t>
            </a:r>
            <a:r>
              <a:rPr sz="8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issional </a:t>
            </a:r>
            <a:r>
              <a:rPr lang="en-US" sz="8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J</a:t>
            </a:r>
            <a:r>
              <a:rPr sz="8800" dirty="0">
                <a:latin typeface="Helvetica Neue" panose="02000503000000020004" pitchFamily="2" charset="0"/>
                <a:ea typeface="Helvetica Neue" panose="02000503000000020004" pitchFamily="2" charset="0"/>
                <a:cs typeface="Helvetica Neue" panose="02000503000000020004" pitchFamily="2" charset="0"/>
              </a:rPr>
              <a:t>ourney </a:t>
            </a:r>
          </a:p>
        </p:txBody>
      </p:sp>
      <p:sp>
        <p:nvSpPr>
          <p:cNvPr id="180" name="Slide Number Placeholder 2"/>
          <p:cNvSpPr txBox="1">
            <a:spLocks noGrp="1"/>
          </p:cNvSpPr>
          <p:nvPr>
            <p:ph type="sldNum" sz="quarter" idx="12"/>
          </p:nvPr>
        </p:nvSpPr>
        <p:spPr>
          <a:xfrm>
            <a:off x="22203052" y="12835870"/>
            <a:ext cx="504548" cy="4839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fld id="{86CB4B4D-7CA3-9044-876B-883B54F8677D}" type="slidenum">
              <a:rPr/>
              <a:t>12</a:t>
            </a:fld>
            <a:endParaRPr/>
          </a:p>
        </p:txBody>
      </p:sp>
      <p:pic>
        <p:nvPicPr>
          <p:cNvPr id="182" name="officeArt object" descr="officeArt objec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1561" y="3308298"/>
            <a:ext cx="8813799" cy="843315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ession 3. Sharing Jesus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Session 3</a:t>
            </a:r>
            <a:r>
              <a:rPr lang="en-US" dirty="0"/>
              <a:t>: </a:t>
            </a:r>
            <a:r>
              <a:rPr dirty="0"/>
              <a:t>Sharing Jesus</a:t>
            </a:r>
          </a:p>
        </p:txBody>
      </p:sp>
      <p:sp>
        <p:nvSpPr>
          <p:cNvPr id="185" name="Double-tap to edit"/>
          <p:cNvSpPr txBox="1">
            <a:spLocks noGrp="1"/>
          </p:cNvSpPr>
          <p:nvPr>
            <p:ph type="body" idx="1"/>
          </p:nvPr>
        </p:nvSpPr>
        <p:spPr>
          <a:xfrm>
            <a:off x="1974710" y="11512359"/>
            <a:ext cx="20600231" cy="10073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lang="en-US" sz="4000" dirty="0"/>
              <a:t>Messy Church, Messiah St. Paul, Jennifer Asp and Team</a:t>
            </a:r>
            <a:endParaRPr sz="4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55BD71A-6078-66FE-6567-8BDF74C52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5835" y="3770439"/>
            <a:ext cx="10253388" cy="7690041"/>
          </a:xfrm>
          <a:prstGeom prst="rect">
            <a:avLst/>
          </a:prstGeom>
        </p:spPr>
      </p:pic>
      <p:pic>
        <p:nvPicPr>
          <p:cNvPr id="5" name="Picture 4" descr="A group of people holding tinsel&#10;&#10;AI-generated content may be incorrect.">
            <a:extLst>
              <a:ext uri="{FF2B5EF4-FFF2-40B4-BE49-F238E27FC236}">
                <a16:creationId xmlns:a16="http://schemas.microsoft.com/office/drawing/2014/main" id="{1B3CA0F3-634A-518A-282C-37E2B01F2B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9120" y="3861879"/>
            <a:ext cx="10131468" cy="75986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Reca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Recap</a:t>
            </a:r>
          </a:p>
        </p:txBody>
      </p:sp>
      <p:sp>
        <p:nvSpPr>
          <p:cNvPr id="188" name="What are new Christian communities?…"/>
          <p:cNvSpPr txBox="1">
            <a:spLocks noGrp="1"/>
          </p:cNvSpPr>
          <p:nvPr>
            <p:ph sz="half" idx="1"/>
          </p:nvPr>
        </p:nvSpPr>
        <p:spPr>
          <a:xfrm>
            <a:off x="3505200" y="3810000"/>
            <a:ext cx="9728200" cy="75552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536575">
              <a:spcBef>
                <a:spcPts val="3800"/>
              </a:spcBef>
              <a:buSzTx/>
              <a:buNone/>
              <a:defRPr sz="4225" b="1" i="1"/>
            </a:pPr>
            <a:r>
              <a:rPr sz="4400" dirty="0"/>
              <a:t>What are </a:t>
            </a:r>
            <a:r>
              <a:rPr lang="en-US" sz="4400" dirty="0"/>
              <a:t>N</a:t>
            </a:r>
            <a:r>
              <a:rPr sz="4400" dirty="0"/>
              <a:t>ew Christian </a:t>
            </a:r>
            <a:r>
              <a:rPr lang="en-US" sz="4400" dirty="0"/>
              <a:t>C</a:t>
            </a:r>
            <a:r>
              <a:rPr sz="4400" dirty="0"/>
              <a:t>ommunities?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sz="4400" dirty="0"/>
              <a:t>New - mainly with people who don’t attend church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sz="4400" dirty="0"/>
              <a:t>Christian </a:t>
            </a:r>
            <a:r>
              <a:rPr lang="en-US" sz="4400" dirty="0"/>
              <a:t>–</a:t>
            </a:r>
            <a:r>
              <a:rPr sz="4400" dirty="0"/>
              <a:t> focus</a:t>
            </a:r>
            <a:r>
              <a:rPr lang="en-US" sz="4400" dirty="0"/>
              <a:t> on Christ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sz="4400" dirty="0"/>
              <a:t>Community - meet at least monthly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9930B3-51B6-2C0F-79E4-DD43C0D46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81494" y="3810000"/>
            <a:ext cx="8627728" cy="7997688"/>
          </a:xfrm>
        </p:spPr>
        <p:txBody>
          <a:bodyPr>
            <a:normAutofit fontScale="62500" lnSpcReduction="20000"/>
          </a:bodyPr>
          <a:lstStyle/>
          <a:p>
            <a:pPr marL="0" indent="0" defTabSz="536575">
              <a:spcBef>
                <a:spcPts val="3800"/>
              </a:spcBef>
              <a:buSzTx/>
              <a:buNone/>
              <a:defRPr sz="4225" b="1" i="1"/>
            </a:pPr>
            <a:r>
              <a:rPr lang="en-US" sz="7700" dirty="0"/>
              <a:t>What theology are they based on?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lang="en-US" sz="7100" dirty="0"/>
              <a:t>Missional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lang="en-US" sz="7100" dirty="0"/>
              <a:t>Contextual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lang="en-US" sz="7100" dirty="0"/>
              <a:t>Formational </a:t>
            </a:r>
          </a:p>
          <a:p>
            <a:pPr marL="412750" indent="-412750" defTabSz="536575">
              <a:spcBef>
                <a:spcPts val="3800"/>
              </a:spcBef>
              <a:defRPr sz="3120" b="1"/>
            </a:pPr>
            <a:r>
              <a:rPr lang="en-US" sz="7100" dirty="0"/>
              <a:t>Ecclesial</a:t>
            </a:r>
          </a:p>
          <a:p>
            <a:pPr marL="0" indent="0" defTabSz="536575">
              <a:spcBef>
                <a:spcPts val="3800"/>
              </a:spcBef>
              <a:buSzTx/>
              <a:buNone/>
              <a:defRPr sz="4225" b="1" i="1"/>
            </a:pPr>
            <a:r>
              <a:rPr lang="en-US" sz="10300" dirty="0"/>
              <a:t>How? Through the missional journey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A pathway to sacramental worship"/>
          <p:cNvSpPr txBox="1">
            <a:spLocks noGrp="1"/>
          </p:cNvSpPr>
          <p:nvPr>
            <p:ph type="title"/>
          </p:nvPr>
        </p:nvSpPr>
        <p:spPr>
          <a:xfrm>
            <a:off x="3941249" y="1182815"/>
            <a:ext cx="17823374" cy="256178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26440">
              <a:defRPr sz="9856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A </a:t>
            </a:r>
            <a:r>
              <a:rPr lang="en-US" dirty="0"/>
              <a:t>P</a:t>
            </a:r>
            <a:r>
              <a:rPr dirty="0"/>
              <a:t>athway to </a:t>
            </a:r>
            <a:r>
              <a:rPr lang="en-US" dirty="0"/>
              <a:t>S</a:t>
            </a:r>
            <a:r>
              <a:rPr dirty="0"/>
              <a:t>acramental </a:t>
            </a:r>
            <a:r>
              <a:rPr lang="en-US" dirty="0"/>
              <a:t>W</a:t>
            </a:r>
            <a:r>
              <a:rPr dirty="0"/>
              <a:t>orship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ED4B46E-13DC-28CC-65B6-7E78838869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42179" y="4546600"/>
            <a:ext cx="25821641" cy="8229600"/>
          </a:xfrm>
        </p:spPr>
        <p:txBody>
          <a:bodyPr/>
          <a:lstStyle/>
          <a:p>
            <a:pPr marL="0" indent="0">
              <a:buSzTx/>
              <a:buNone/>
              <a:defRPr b="1"/>
            </a:pPr>
            <a:r>
              <a:rPr lang="en-US" sz="6600" dirty="0"/>
              <a:t>Step 1. A taste of spirituality (10 mins):</a:t>
            </a:r>
          </a:p>
          <a:p>
            <a:pPr>
              <a:defRPr b="1"/>
            </a:pPr>
            <a:r>
              <a:rPr lang="en-US" sz="6600" dirty="0"/>
              <a:t>Welcome </a:t>
            </a:r>
          </a:p>
          <a:p>
            <a:pPr>
              <a:defRPr b="1"/>
            </a:pPr>
            <a:r>
              <a:rPr lang="en-US" sz="6600" dirty="0"/>
              <a:t>Candle + music</a:t>
            </a:r>
          </a:p>
          <a:p>
            <a:pPr>
              <a:defRPr b="1"/>
            </a:pPr>
            <a:r>
              <a:rPr lang="en-US" sz="6600" dirty="0"/>
              <a:t>Bible </a:t>
            </a:r>
          </a:p>
          <a:p>
            <a:pPr>
              <a:defRPr b="1"/>
            </a:pPr>
            <a:r>
              <a:rPr lang="en-US" sz="6600" dirty="0"/>
              <a:t>Spiritual headspace</a:t>
            </a:r>
          </a:p>
          <a:p>
            <a:pPr>
              <a:defRPr b="1"/>
            </a:pPr>
            <a:r>
              <a:rPr lang="en-US" sz="6600" dirty="0"/>
              <a:t>Concluding prayer/poem</a:t>
            </a:r>
          </a:p>
          <a:p>
            <a:endParaRPr lang="en-US" dirty="0"/>
          </a:p>
        </p:txBody>
      </p:sp>
      <p:pic>
        <p:nvPicPr>
          <p:cNvPr id="1030" name="Picture 6" descr="A lit candle that is lit up in a dark room. | Premium AI-generated image">
            <a:extLst>
              <a:ext uri="{FF2B5EF4-FFF2-40B4-BE49-F238E27FC236}">
                <a16:creationId xmlns:a16="http://schemas.microsoft.com/office/drawing/2014/main" id="{E0C3038C-6BB7-811A-F478-87A302498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7400" y="6150610"/>
            <a:ext cx="4267200" cy="5894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A pathway to sacramental worship"/>
          <p:cNvSpPr txBox="1">
            <a:spLocks noGrp="1"/>
          </p:cNvSpPr>
          <p:nvPr>
            <p:ph type="title"/>
          </p:nvPr>
        </p:nvSpPr>
        <p:spPr>
          <a:xfrm>
            <a:off x="3280313" y="479680"/>
            <a:ext cx="17823374" cy="3261360"/>
          </a:xfrm>
          <a:prstGeom prst="rect">
            <a:avLst/>
          </a:prstGeom>
        </p:spPr>
        <p:txBody>
          <a:bodyPr>
            <a:normAutofit/>
          </a:bodyPr>
          <a:lstStyle>
            <a:lvl1pPr defTabSz="726440">
              <a:defRPr sz="9856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A </a:t>
            </a:r>
            <a:r>
              <a:rPr lang="en-US" dirty="0"/>
              <a:t>P</a:t>
            </a:r>
            <a:r>
              <a:rPr dirty="0"/>
              <a:t>athway to </a:t>
            </a:r>
            <a:r>
              <a:rPr lang="en-US" dirty="0"/>
              <a:t>S</a:t>
            </a:r>
            <a:r>
              <a:rPr dirty="0"/>
              <a:t>acramental </a:t>
            </a:r>
            <a:r>
              <a:rPr lang="en-US" dirty="0"/>
              <a:t>W</a:t>
            </a:r>
            <a:r>
              <a:rPr dirty="0"/>
              <a:t>orship</a:t>
            </a:r>
          </a:p>
        </p:txBody>
      </p:sp>
      <p:sp>
        <p:nvSpPr>
          <p:cNvPr id="194" name="Step 2. Simple Christian worship…"/>
          <p:cNvSpPr txBox="1">
            <a:spLocks noGrp="1"/>
          </p:cNvSpPr>
          <p:nvPr>
            <p:ph type="body" idx="1"/>
          </p:nvPr>
        </p:nvSpPr>
        <p:spPr>
          <a:xfrm>
            <a:off x="3352800" y="3810001"/>
            <a:ext cx="20432119" cy="9357360"/>
          </a:xfrm>
          <a:prstGeom prst="rect">
            <a:avLst/>
          </a:prstGeom>
        </p:spPr>
        <p:txBody>
          <a:bodyPr/>
          <a:lstStyle/>
          <a:p>
            <a:pPr marL="0" indent="0" defTabSz="784225">
              <a:spcBef>
                <a:spcPts val="5600"/>
              </a:spcBef>
              <a:buSzTx/>
              <a:buNone/>
              <a:defRPr sz="4560" b="1"/>
            </a:pPr>
            <a:r>
              <a:rPr dirty="0"/>
              <a:t>Step 2. Simple Christian worship</a:t>
            </a:r>
          </a:p>
          <a:p>
            <a:pPr marL="603250" indent="-603250" defTabSz="784225">
              <a:spcBef>
                <a:spcPts val="5600"/>
              </a:spcBef>
              <a:defRPr sz="4560"/>
            </a:pPr>
            <a:r>
              <a:rPr dirty="0"/>
              <a:t>Welcome (Gathering)</a:t>
            </a:r>
          </a:p>
          <a:p>
            <a:pPr marL="603250" indent="-603250" defTabSz="784225">
              <a:spcBef>
                <a:spcPts val="5600"/>
              </a:spcBef>
              <a:defRPr sz="4560"/>
            </a:pPr>
            <a:r>
              <a:rPr dirty="0"/>
              <a:t>Candle + music (Worship in music)</a:t>
            </a:r>
          </a:p>
          <a:p>
            <a:pPr marL="603250" indent="-603250" defTabSz="784225">
              <a:spcBef>
                <a:spcPts val="5600"/>
              </a:spcBef>
              <a:defRPr sz="4560"/>
            </a:pPr>
            <a:r>
              <a:rPr dirty="0"/>
              <a:t>Bible </a:t>
            </a:r>
          </a:p>
          <a:p>
            <a:pPr marL="603250" indent="-603250" defTabSz="784225">
              <a:spcBef>
                <a:spcPts val="5600"/>
              </a:spcBef>
              <a:defRPr sz="4560" b="1"/>
            </a:pPr>
            <a:r>
              <a:rPr dirty="0"/>
              <a:t>Discussion (Sermon)</a:t>
            </a:r>
          </a:p>
          <a:p>
            <a:pPr marL="603250" indent="-603250" defTabSz="784225">
              <a:spcBef>
                <a:spcPts val="5600"/>
              </a:spcBef>
              <a:defRPr sz="4560" b="1"/>
            </a:pPr>
            <a:r>
              <a:rPr dirty="0"/>
              <a:t>Spiritual headspace (Prayer)</a:t>
            </a:r>
          </a:p>
          <a:p>
            <a:pPr marL="603250" indent="-603250" defTabSz="784225">
              <a:spcBef>
                <a:spcPts val="5600"/>
              </a:spcBef>
              <a:defRPr sz="4560"/>
            </a:pPr>
            <a:r>
              <a:rPr dirty="0"/>
              <a:t>Concluding prayer/poem (Blessing)</a:t>
            </a:r>
          </a:p>
        </p:txBody>
      </p:sp>
      <p:pic>
        <p:nvPicPr>
          <p:cNvPr id="2" name="Picture 2" descr="How we shared the bread and wine on Zoom">
            <a:extLst>
              <a:ext uri="{FF2B5EF4-FFF2-40B4-BE49-F238E27FC236}">
                <a16:creationId xmlns:a16="http://schemas.microsoft.com/office/drawing/2014/main" id="{E34C8912-6E99-4F12-5F82-F3386B200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2577" y="4624302"/>
            <a:ext cx="8284206" cy="698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A pathway to sacramental worship"/>
          <p:cNvSpPr txBox="1">
            <a:spLocks noGrp="1"/>
          </p:cNvSpPr>
          <p:nvPr>
            <p:ph type="title"/>
          </p:nvPr>
        </p:nvSpPr>
        <p:spPr>
          <a:xfrm>
            <a:off x="4572000" y="1197420"/>
            <a:ext cx="17823374" cy="2561780"/>
          </a:xfrm>
          <a:prstGeom prst="rect">
            <a:avLst/>
          </a:prstGeom>
        </p:spPr>
        <p:txBody>
          <a:bodyPr>
            <a:normAutofit fontScale="90000"/>
          </a:bodyPr>
          <a:lstStyle>
            <a:lvl1pPr defTabSz="726440">
              <a:defRPr sz="9856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A </a:t>
            </a:r>
            <a:r>
              <a:rPr lang="en-US" dirty="0"/>
              <a:t>P</a:t>
            </a:r>
            <a:r>
              <a:rPr dirty="0"/>
              <a:t>athway to </a:t>
            </a:r>
            <a:r>
              <a:rPr lang="en-US" dirty="0"/>
              <a:t>S</a:t>
            </a:r>
            <a:r>
              <a:rPr dirty="0"/>
              <a:t>acramental </a:t>
            </a:r>
            <a:r>
              <a:rPr lang="en-US" dirty="0"/>
              <a:t>W</a:t>
            </a:r>
            <a:r>
              <a:rPr dirty="0"/>
              <a:t>orship</a:t>
            </a:r>
          </a:p>
        </p:txBody>
      </p:sp>
      <p:sp>
        <p:nvSpPr>
          <p:cNvPr id="197" name="Step 3. Service of the word…"/>
          <p:cNvSpPr txBox="1">
            <a:spLocks noGrp="1"/>
          </p:cNvSpPr>
          <p:nvPr>
            <p:ph sz="half" idx="1"/>
          </p:nvPr>
        </p:nvSpPr>
        <p:spPr>
          <a:xfrm>
            <a:off x="4572000" y="4445000"/>
            <a:ext cx="9234152" cy="73774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528319">
              <a:spcBef>
                <a:spcPts val="3700"/>
              </a:spcBef>
              <a:buSzTx/>
              <a:buNone/>
              <a:defRPr sz="3072" b="1"/>
            </a:pPr>
            <a:r>
              <a:rPr sz="6000" dirty="0"/>
              <a:t>Step 3. Service of the </a:t>
            </a:r>
            <a:r>
              <a:rPr lang="en-US" sz="6000" dirty="0"/>
              <a:t>W</a:t>
            </a:r>
            <a:r>
              <a:rPr sz="6000" dirty="0"/>
              <a:t>ord</a:t>
            </a:r>
            <a:r>
              <a:rPr lang="en-US" sz="6000" dirty="0"/>
              <a:t>:</a:t>
            </a:r>
            <a:endParaRPr sz="6000" dirty="0"/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sz="6000" dirty="0"/>
              <a:t>Gathering</a:t>
            </a:r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sz="6000" dirty="0"/>
              <a:t>Worship music</a:t>
            </a:r>
          </a:p>
          <a:p>
            <a:pPr marL="406400" indent="-406400" defTabSz="528319">
              <a:spcBef>
                <a:spcPts val="3700"/>
              </a:spcBef>
              <a:defRPr sz="3072" b="1"/>
            </a:pPr>
            <a:r>
              <a:rPr sz="6000" dirty="0"/>
              <a:t>Confession </a:t>
            </a:r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sz="6000" dirty="0"/>
              <a:t>Reading</a:t>
            </a:r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sz="6000" dirty="0"/>
              <a:t>Discussion/sermon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A5566DF-335D-8D1D-7168-F232BBBC5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81494" y="6858000"/>
            <a:ext cx="8627728" cy="5867400"/>
          </a:xfrm>
        </p:spPr>
        <p:txBody>
          <a:bodyPr/>
          <a:lstStyle/>
          <a:p>
            <a:pPr marL="406400" indent="-406400" defTabSz="528319">
              <a:spcBef>
                <a:spcPts val="3700"/>
              </a:spcBef>
              <a:defRPr sz="3072" b="1"/>
            </a:pPr>
            <a:r>
              <a:rPr lang="en-US" sz="6000" dirty="0"/>
              <a:t>Affirmation of Faith</a:t>
            </a:r>
          </a:p>
          <a:p>
            <a:pPr marL="406400" indent="-406400" defTabSz="528319">
              <a:spcBef>
                <a:spcPts val="3700"/>
              </a:spcBef>
              <a:defRPr sz="3072" b="1"/>
            </a:pPr>
            <a:r>
              <a:rPr lang="en-US" sz="6000" dirty="0"/>
              <a:t>Lord’s Prayer</a:t>
            </a:r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lang="en-US" sz="6000" dirty="0"/>
              <a:t>Intercessions</a:t>
            </a:r>
          </a:p>
          <a:p>
            <a:pPr marL="406400" indent="-406400" defTabSz="528319">
              <a:spcBef>
                <a:spcPts val="3700"/>
              </a:spcBef>
              <a:defRPr sz="3072"/>
            </a:pPr>
            <a:r>
              <a:rPr lang="en-US" sz="6000" dirty="0"/>
              <a:t>Blessing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A pathway to sacramental worshi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726440">
              <a:defRPr sz="9856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dirty="0"/>
              <a:t>A </a:t>
            </a:r>
            <a:r>
              <a:rPr lang="en-US" dirty="0"/>
              <a:t>P</a:t>
            </a:r>
            <a:r>
              <a:rPr dirty="0"/>
              <a:t>athway to </a:t>
            </a:r>
            <a:r>
              <a:rPr lang="en-US" dirty="0"/>
              <a:t>S</a:t>
            </a:r>
            <a:r>
              <a:rPr dirty="0"/>
              <a:t>acramental </a:t>
            </a:r>
            <a:r>
              <a:rPr lang="en-US" dirty="0"/>
              <a:t>W</a:t>
            </a:r>
            <a:r>
              <a:rPr dirty="0"/>
              <a:t>orship</a:t>
            </a:r>
          </a:p>
        </p:txBody>
      </p:sp>
      <p:sp>
        <p:nvSpPr>
          <p:cNvPr id="200" name="Step 3. Eucharist…"/>
          <p:cNvSpPr txBox="1">
            <a:spLocks noGrp="1"/>
          </p:cNvSpPr>
          <p:nvPr>
            <p:ph sz="half" idx="1"/>
          </p:nvPr>
        </p:nvSpPr>
        <p:spPr>
          <a:xfrm>
            <a:off x="5178424" y="4749800"/>
            <a:ext cx="8627728" cy="707264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478790">
              <a:spcBef>
                <a:spcPts val="3400"/>
              </a:spcBef>
              <a:buSzTx/>
              <a:buNone/>
              <a:defRPr sz="2784" b="1"/>
            </a:pPr>
            <a:r>
              <a:rPr sz="6000" dirty="0"/>
              <a:t>Step 3. Eucharist 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sz="6000" dirty="0"/>
              <a:t>Gathering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sz="6000" dirty="0"/>
              <a:t>Worship music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sz="6000" dirty="0"/>
              <a:t>Confession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sz="6000" dirty="0"/>
              <a:t>Reading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sz="6000" dirty="0"/>
              <a:t>Discussion/sermon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51C8E77-AF9E-1B71-C9CB-C6F38156A1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4381494" y="5943600"/>
            <a:ext cx="8627728" cy="7366000"/>
          </a:xfrm>
        </p:spPr>
        <p:txBody>
          <a:bodyPr>
            <a:normAutofit/>
          </a:bodyPr>
          <a:lstStyle/>
          <a:p>
            <a:pPr marL="368300" indent="-368300" defTabSz="478790">
              <a:spcBef>
                <a:spcPts val="3400"/>
              </a:spcBef>
              <a:defRPr sz="2784"/>
            </a:pPr>
            <a:r>
              <a:rPr lang="en-US" sz="6000" dirty="0"/>
              <a:t>Affirmation of faith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lang="en-US" sz="6000" dirty="0"/>
              <a:t>Lord’s Prayer</a:t>
            </a:r>
          </a:p>
          <a:p>
            <a:pPr marL="368300" indent="-368300" defTabSz="478790">
              <a:spcBef>
                <a:spcPts val="3400"/>
              </a:spcBef>
              <a:defRPr sz="2784"/>
            </a:pPr>
            <a:r>
              <a:rPr lang="en-US" sz="6000" dirty="0"/>
              <a:t>Intercessions</a:t>
            </a:r>
          </a:p>
          <a:p>
            <a:pPr marL="368300" indent="-368300" defTabSz="478790">
              <a:spcBef>
                <a:spcPts val="3400"/>
              </a:spcBef>
              <a:defRPr sz="2784" b="1"/>
            </a:pPr>
            <a:r>
              <a:rPr lang="en-US" sz="6000" dirty="0"/>
              <a:t>Eucharistic Prayer</a:t>
            </a:r>
          </a:p>
          <a:p>
            <a:pPr marL="368300" indent="-368300" defTabSz="478790">
              <a:spcBef>
                <a:spcPts val="3400"/>
              </a:spcBef>
              <a:defRPr sz="2784" b="1"/>
            </a:pPr>
            <a:r>
              <a:rPr lang="en-US" sz="6000" dirty="0"/>
              <a:t>Dismissal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A pathway to sacramental worship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 fontScale="90000"/>
          </a:bodyPr>
          <a:lstStyle>
            <a:lvl1pPr defTabSz="726440">
              <a:defRPr sz="9856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t>A </a:t>
            </a:r>
            <a:r>
              <a:rPr lang="en-US"/>
              <a:t>P</a:t>
            </a:r>
            <a:r>
              <a:t>athway to </a:t>
            </a:r>
            <a:r>
              <a:rPr lang="en-US"/>
              <a:t>S</a:t>
            </a:r>
            <a:r>
              <a:t>acramental </a:t>
            </a:r>
            <a:r>
              <a:rPr lang="en-US" dirty="0"/>
              <a:t>W</a:t>
            </a:r>
            <a:r>
              <a:t>orship</a:t>
            </a:r>
            <a:endParaRPr dirty="0"/>
          </a:p>
        </p:txBody>
      </p:sp>
      <p:sp>
        <p:nvSpPr>
          <p:cNvPr id="203" name="Step 1. A taste of spirituality…"/>
          <p:cNvSpPr txBox="1">
            <a:spLocks noGrp="1"/>
          </p:cNvSpPr>
          <p:nvPr>
            <p:ph type="body" idx="1"/>
          </p:nvPr>
        </p:nvSpPr>
        <p:spPr>
          <a:xfrm>
            <a:off x="5178424" y="4826000"/>
            <a:ext cx="18443576" cy="7899400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r>
              <a:rPr sz="8000" dirty="0"/>
              <a:t>Step 1. A taste of spirituality</a:t>
            </a:r>
          </a:p>
          <a:p>
            <a:pPr>
              <a:defRPr b="1"/>
            </a:pPr>
            <a:r>
              <a:rPr sz="8000" dirty="0"/>
              <a:t>Step 2. Simple Christian worship</a:t>
            </a:r>
          </a:p>
          <a:p>
            <a:pPr>
              <a:defRPr b="1"/>
            </a:pPr>
            <a:r>
              <a:rPr sz="8000" dirty="0"/>
              <a:t>Step 3. Service of the word</a:t>
            </a:r>
          </a:p>
          <a:p>
            <a:pPr>
              <a:defRPr b="1"/>
            </a:pPr>
            <a:r>
              <a:rPr sz="8000" dirty="0"/>
              <a:t>Step 4. Eucharist</a:t>
            </a:r>
          </a:p>
          <a:p>
            <a:pPr marL="0" indent="0">
              <a:buSzTx/>
              <a:buNone/>
              <a:defRPr sz="5500" b="1" u="sng"/>
            </a:pPr>
            <a:r>
              <a:rPr sz="8800" dirty="0"/>
              <a:t>Website: </a:t>
            </a:r>
            <a:r>
              <a:rPr sz="8800" dirty="0">
                <a:hlinkClick r:id="rId2"/>
              </a:rPr>
              <a:t>cofe.io/soulspace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ession 1. What and Why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Session 1</a:t>
            </a:r>
            <a:r>
              <a:rPr lang="en-US" sz="8800" dirty="0"/>
              <a:t>:</a:t>
            </a:r>
            <a:r>
              <a:rPr sz="8800" dirty="0"/>
              <a:t> What and Why?</a:t>
            </a:r>
          </a:p>
        </p:txBody>
      </p:sp>
      <p:sp>
        <p:nvSpPr>
          <p:cNvPr id="149" name="Double-tap to edit"/>
          <p:cNvSpPr txBox="1">
            <a:spLocks noGrp="1"/>
          </p:cNvSpPr>
          <p:nvPr>
            <p:ph type="body" idx="1"/>
          </p:nvPr>
        </p:nvSpPr>
        <p:spPr>
          <a:xfrm>
            <a:off x="6481432" y="4891988"/>
            <a:ext cx="20293344" cy="8074497"/>
          </a:xfrm>
          <a:prstGeom prst="rect">
            <a:avLst/>
          </a:prstGeom>
        </p:spPr>
        <p:txBody>
          <a:bodyPr/>
          <a:lstStyle/>
          <a:p>
            <a:pPr>
              <a:defRPr b="1"/>
            </a:pPr>
            <a:endParaRPr dirty="0"/>
          </a:p>
        </p:txBody>
      </p:sp>
      <p:pic>
        <p:nvPicPr>
          <p:cNvPr id="1026" name="Picture 2" descr="What Are Probing Questions?">
            <a:extLst>
              <a:ext uri="{FF2B5EF4-FFF2-40B4-BE49-F238E27FC236}">
                <a16:creationId xmlns:a16="http://schemas.microsoft.com/office/drawing/2014/main" id="{B5F6A38A-B6C5-58D3-D8EF-0E7865D07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770" y="4124324"/>
            <a:ext cx="13112460" cy="759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What are new Christian communities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Autofit/>
          </a:bodyPr>
          <a:lstStyle>
            <a:lvl1pPr defTabSz="668655">
              <a:defRPr sz="9072"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What are </a:t>
            </a:r>
            <a:r>
              <a:rPr lang="en-US" sz="8800" dirty="0"/>
              <a:t>N</a:t>
            </a:r>
            <a:r>
              <a:rPr sz="8800" dirty="0"/>
              <a:t>ew Christian </a:t>
            </a:r>
            <a:r>
              <a:rPr lang="en-US" sz="8800" dirty="0"/>
              <a:t>C</a:t>
            </a:r>
            <a:r>
              <a:rPr sz="8800" dirty="0"/>
              <a:t>ommunities?</a:t>
            </a:r>
          </a:p>
        </p:txBody>
      </p:sp>
      <p:sp>
        <p:nvSpPr>
          <p:cNvPr id="152" name="New - mainly with people who don’t attend church…"/>
          <p:cNvSpPr txBox="1">
            <a:spLocks noGrp="1"/>
          </p:cNvSpPr>
          <p:nvPr>
            <p:ph type="body" idx="1"/>
          </p:nvPr>
        </p:nvSpPr>
        <p:spPr>
          <a:xfrm>
            <a:off x="4236720" y="5181600"/>
            <a:ext cx="19537679" cy="728255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5400" dirty="0"/>
              <a:t>New - mainly with people who don’t attend church</a:t>
            </a:r>
          </a:p>
          <a:p>
            <a:pPr>
              <a:defRPr b="1"/>
            </a:pPr>
            <a:r>
              <a:rPr sz="5400" dirty="0"/>
              <a:t>Christian - focus on Christ</a:t>
            </a:r>
          </a:p>
          <a:p>
            <a:pPr>
              <a:defRPr b="1"/>
            </a:pPr>
            <a:r>
              <a:rPr sz="5400" dirty="0"/>
              <a:t>Community - meet at least </a:t>
            </a:r>
            <a:endParaRPr lang="en-US" sz="5400" dirty="0"/>
          </a:p>
          <a:p>
            <a:pPr marL="0" indent="0">
              <a:buNone/>
              <a:defRPr b="1"/>
            </a:pPr>
            <a:r>
              <a:rPr sz="5400" dirty="0"/>
              <a:t>monthly</a:t>
            </a:r>
          </a:p>
        </p:txBody>
      </p:sp>
      <p:pic>
        <p:nvPicPr>
          <p:cNvPr id="3" name="Picture 2" descr="A person smiling at camera&#10;&#10;AI-generated content may be incorrect.">
            <a:extLst>
              <a:ext uri="{FF2B5EF4-FFF2-40B4-BE49-F238E27FC236}">
                <a16:creationId xmlns:a16="http://schemas.microsoft.com/office/drawing/2014/main" id="{BAE94EA5-F639-7C94-2DE9-02CD58CE6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13280" y="7185240"/>
            <a:ext cx="8970720" cy="653076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850F8B7-DC35-0A70-641B-F592542365B5}"/>
              </a:ext>
            </a:extLst>
          </p:cNvPr>
          <p:cNvSpPr txBox="1"/>
          <p:nvPr/>
        </p:nvSpPr>
        <p:spPr>
          <a:xfrm rot="10800000" flipV="1">
            <a:off x="3022600" y="12653280"/>
            <a:ext cx="12064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Laundry Love, Team From St. John’s, St. Cloud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9" name="Group 198">
            <a:extLst>
              <a:ext uri="{FF2B5EF4-FFF2-40B4-BE49-F238E27FC236}">
                <a16:creationId xmlns:a16="http://schemas.microsoft.com/office/drawing/2014/main" id="{166BF9EE-F7AC-4FA5-AC7E-001B3A64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3" y="457200"/>
            <a:ext cx="5703018" cy="13277251"/>
            <a:chOff x="2487613" y="285750"/>
            <a:chExt cx="2428875" cy="5654676"/>
          </a:xfrm>
        </p:grpSpPr>
        <p:sp>
          <p:nvSpPr>
            <p:cNvPr id="200" name="Freeform 11">
              <a:extLst>
                <a:ext uri="{FF2B5EF4-FFF2-40B4-BE49-F238E27FC236}">
                  <a16:creationId xmlns:a16="http://schemas.microsoft.com/office/drawing/2014/main" id="{3B48D182-44E3-4D8B-ACEF-F1A900BE44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1" name="Freeform 12">
              <a:extLst>
                <a:ext uri="{FF2B5EF4-FFF2-40B4-BE49-F238E27FC236}">
                  <a16:creationId xmlns:a16="http://schemas.microsoft.com/office/drawing/2014/main" id="{355A535A-A489-477F-A314-593AA8CAFB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2" name="Freeform 13">
              <a:extLst>
                <a:ext uri="{FF2B5EF4-FFF2-40B4-BE49-F238E27FC236}">
                  <a16:creationId xmlns:a16="http://schemas.microsoft.com/office/drawing/2014/main" id="{954C2D4C-FD83-4EF4-9312-04442ABD66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3" name="Freeform 14">
              <a:extLst>
                <a:ext uri="{FF2B5EF4-FFF2-40B4-BE49-F238E27FC236}">
                  <a16:creationId xmlns:a16="http://schemas.microsoft.com/office/drawing/2014/main" id="{C20701C2-CD9A-4698-BC97-E1085820C2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4" name="Freeform 15">
              <a:extLst>
                <a:ext uri="{FF2B5EF4-FFF2-40B4-BE49-F238E27FC236}">
                  <a16:creationId xmlns:a16="http://schemas.microsoft.com/office/drawing/2014/main" id="{62575C35-466F-42AE-87A1-D691849AB8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5" name="Freeform 16">
              <a:extLst>
                <a:ext uri="{FF2B5EF4-FFF2-40B4-BE49-F238E27FC236}">
                  <a16:creationId xmlns:a16="http://schemas.microsoft.com/office/drawing/2014/main" id="{58236F37-6119-45AC-80A0-CD2C311B50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6" name="Freeform 17">
              <a:extLst>
                <a:ext uri="{FF2B5EF4-FFF2-40B4-BE49-F238E27FC236}">
                  <a16:creationId xmlns:a16="http://schemas.microsoft.com/office/drawing/2014/main" id="{F3FDD799-39FE-4D6F-9A64-2F472B2150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7" name="Freeform 18">
              <a:extLst>
                <a:ext uri="{FF2B5EF4-FFF2-40B4-BE49-F238E27FC236}">
                  <a16:creationId xmlns:a16="http://schemas.microsoft.com/office/drawing/2014/main" id="{9820D241-1D49-442C-A95A-00BC1BF9E2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8" name="Freeform 19">
              <a:extLst>
                <a:ext uri="{FF2B5EF4-FFF2-40B4-BE49-F238E27FC236}">
                  <a16:creationId xmlns:a16="http://schemas.microsoft.com/office/drawing/2014/main" id="{EBC2197C-B383-4866-8ABD-74222400BE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9" name="Freeform 20">
              <a:extLst>
                <a:ext uri="{FF2B5EF4-FFF2-40B4-BE49-F238E27FC236}">
                  <a16:creationId xmlns:a16="http://schemas.microsoft.com/office/drawing/2014/main" id="{404B06AA-FC93-4471-9DE4-56A401E70A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0" name="Freeform 21">
              <a:extLst>
                <a:ext uri="{FF2B5EF4-FFF2-40B4-BE49-F238E27FC236}">
                  <a16:creationId xmlns:a16="http://schemas.microsoft.com/office/drawing/2014/main" id="{E580600C-013F-4FAF-8FB7-4CC0FA80A9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" name="Freeform 22">
              <a:extLst>
                <a:ext uri="{FF2B5EF4-FFF2-40B4-BE49-F238E27FC236}">
                  <a16:creationId xmlns:a16="http://schemas.microsoft.com/office/drawing/2014/main" id="{9BFCF199-64B2-4AEE-88C4-E954ABF362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11" name="Group 210">
            <a:extLst>
              <a:ext uri="{FF2B5EF4-FFF2-40B4-BE49-F238E27FC236}">
                <a16:creationId xmlns:a16="http://schemas.microsoft.com/office/drawing/2014/main" id="{E312DBA5-56D8-42B2-BA94-28168C2A6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435" y="-1572"/>
            <a:ext cx="4713346" cy="13708078"/>
            <a:chOff x="6627813" y="194833"/>
            <a:chExt cx="1952625" cy="5678918"/>
          </a:xfrm>
        </p:grpSpPr>
        <p:sp>
          <p:nvSpPr>
            <p:cNvPr id="212" name="Freeform 27">
              <a:extLst>
                <a:ext uri="{FF2B5EF4-FFF2-40B4-BE49-F238E27FC236}">
                  <a16:creationId xmlns:a16="http://schemas.microsoft.com/office/drawing/2014/main" id="{7AD46C74-3117-46B0-B267-0F61B57CAC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3" name="Freeform 28">
              <a:extLst>
                <a:ext uri="{FF2B5EF4-FFF2-40B4-BE49-F238E27FC236}">
                  <a16:creationId xmlns:a16="http://schemas.microsoft.com/office/drawing/2014/main" id="{8C13B810-9664-45D8-8510-D6ED0ADD72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4" name="Freeform 29">
              <a:extLst>
                <a:ext uri="{FF2B5EF4-FFF2-40B4-BE49-F238E27FC236}">
                  <a16:creationId xmlns:a16="http://schemas.microsoft.com/office/drawing/2014/main" id="{10306E52-A922-4458-BCCE-C3C840CC75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5" name="Freeform 30">
              <a:extLst>
                <a:ext uri="{FF2B5EF4-FFF2-40B4-BE49-F238E27FC236}">
                  <a16:creationId xmlns:a16="http://schemas.microsoft.com/office/drawing/2014/main" id="{CB578819-B7E7-4250-932F-52AE2A2A9A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6" name="Freeform 31">
              <a:extLst>
                <a:ext uri="{FF2B5EF4-FFF2-40B4-BE49-F238E27FC236}">
                  <a16:creationId xmlns:a16="http://schemas.microsoft.com/office/drawing/2014/main" id="{454B9C91-B623-424A-B16E-F764F189D30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7" name="Freeform 32">
              <a:extLst>
                <a:ext uri="{FF2B5EF4-FFF2-40B4-BE49-F238E27FC236}">
                  <a16:creationId xmlns:a16="http://schemas.microsoft.com/office/drawing/2014/main" id="{EFD03C4A-8484-41E6-B458-032F1DCA70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8" name="Freeform 33">
              <a:extLst>
                <a:ext uri="{FF2B5EF4-FFF2-40B4-BE49-F238E27FC236}">
                  <a16:creationId xmlns:a16="http://schemas.microsoft.com/office/drawing/2014/main" id="{DDC2F3C3-1D4E-4913-9C5C-F9A65B47E5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9" name="Freeform 34">
              <a:extLst>
                <a:ext uri="{FF2B5EF4-FFF2-40B4-BE49-F238E27FC236}">
                  <a16:creationId xmlns:a16="http://schemas.microsoft.com/office/drawing/2014/main" id="{1E15BCA2-2420-4C53-ADE9-40FBAC2384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0" name="Freeform 35">
              <a:extLst>
                <a:ext uri="{FF2B5EF4-FFF2-40B4-BE49-F238E27FC236}">
                  <a16:creationId xmlns:a16="http://schemas.microsoft.com/office/drawing/2014/main" id="{73D5FBF4-7129-4C51-B603-E3BC334195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1" name="Freeform 36">
              <a:extLst>
                <a:ext uri="{FF2B5EF4-FFF2-40B4-BE49-F238E27FC236}">
                  <a16:creationId xmlns:a16="http://schemas.microsoft.com/office/drawing/2014/main" id="{0165B164-CE2A-494C-88FC-507232B37C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2" name="Freeform 37">
              <a:extLst>
                <a:ext uri="{FF2B5EF4-FFF2-40B4-BE49-F238E27FC236}">
                  <a16:creationId xmlns:a16="http://schemas.microsoft.com/office/drawing/2014/main" id="{87F127E5-B10B-4D18-BCF0-E7C3C7F401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8" name="Freeform 38">
              <a:extLst>
                <a:ext uri="{FF2B5EF4-FFF2-40B4-BE49-F238E27FC236}">
                  <a16:creationId xmlns:a16="http://schemas.microsoft.com/office/drawing/2014/main" id="{FC692D59-F28D-4E42-B435-225F2C6CFA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0" name="Rectangle 189">
            <a:extLst>
              <a:ext uri="{FF2B5EF4-FFF2-40B4-BE49-F238E27FC236}">
                <a16:creationId xmlns:a16="http://schemas.microsoft.com/office/drawing/2014/main" id="{1996130F-9AB5-4DE9-8574-3AF891C5C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2" name="Freeform 11">
            <a:extLst>
              <a:ext uri="{FF2B5EF4-FFF2-40B4-BE49-F238E27FC236}">
                <a16:creationId xmlns:a16="http://schemas.microsoft.com/office/drawing/2014/main" id="{7326F4E6-9131-42DA-97B2-0BA8D1E25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8378" y="1428750"/>
            <a:ext cx="3177054" cy="1014594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 useBgFill="1">
        <p:nvSpPr>
          <p:cNvPr id="194" name="Rectangle 193">
            <a:extLst>
              <a:ext uri="{FF2B5EF4-FFF2-40B4-BE49-F238E27FC236}">
                <a16:creationId xmlns:a16="http://schemas.microsoft.com/office/drawing/2014/main" id="{3F4C104D-5F30-4811-9376-566B26E471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572"/>
            <a:ext cx="24384000" cy="137080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6" name="Rectangle 195">
            <a:extLst>
              <a:ext uri="{FF2B5EF4-FFF2-40B4-BE49-F238E27FC236}">
                <a16:creationId xmlns:a16="http://schemas.microsoft.com/office/drawing/2014/main" id="{0815E34B-5D02-4E01-A936-E8E1C0AB6F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5760" cy="137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5" name="Double-tap to edit"/>
          <p:cNvSpPr txBox="1">
            <a:spLocks noGrp="1"/>
          </p:cNvSpPr>
          <p:nvPr>
            <p:ph type="body" idx="1"/>
          </p:nvPr>
        </p:nvSpPr>
        <p:spPr>
          <a:xfrm>
            <a:off x="1298450" y="1428750"/>
            <a:ext cx="7428884" cy="103569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1" defTabSz="457200">
              <a:spcBef>
                <a:spcPts val="1000"/>
              </a:spcBef>
              <a:defRPr b="1"/>
            </a:pPr>
            <a:r>
              <a:rPr lang="en-US" sz="9600" dirty="0">
                <a:latin typeface="+mj-lt"/>
                <a:ea typeface="+mj-ea"/>
                <a:cs typeface="+mj-cs"/>
              </a:rPr>
              <a:t>Why?</a:t>
            </a:r>
            <a:endParaRPr lang="en-US" sz="9600" dirty="0"/>
          </a:p>
        </p:txBody>
      </p:sp>
      <p:pic>
        <p:nvPicPr>
          <p:cNvPr id="159" name="Graphic 158" descr="Question mark">
            <a:extLst>
              <a:ext uri="{FF2B5EF4-FFF2-40B4-BE49-F238E27FC236}">
                <a16:creationId xmlns:a16="http://schemas.microsoft.com/office/drawing/2014/main" id="{A08BACAE-C2A7-494F-D708-0CA28AEB39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185938" y="1149743"/>
            <a:ext cx="10505546" cy="10505546"/>
          </a:xfrm>
          <a:prstGeom prst="rect">
            <a:avLst/>
          </a:prstGeom>
        </p:spPr>
      </p:pic>
      <p:sp>
        <p:nvSpPr>
          <p:cNvPr id="198" name="Freeform 11">
            <a:extLst>
              <a:ext uri="{FF2B5EF4-FFF2-40B4-BE49-F238E27FC236}">
                <a16:creationId xmlns:a16="http://schemas.microsoft.com/office/drawing/2014/main" id="{7DE3414B-B032-4710-A468-D3285E38C5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12122446"/>
            <a:ext cx="2076072" cy="1012554"/>
          </a:xfrm>
          <a:custGeom>
            <a:avLst/>
            <a:gdLst>
              <a:gd name="connsiteX0" fmla="*/ 0 w 1038036"/>
              <a:gd name="connsiteY0" fmla="*/ 0 h 506277"/>
              <a:gd name="connsiteX1" fmla="*/ 182880 w 1038036"/>
              <a:gd name="connsiteY1" fmla="*/ 0 h 506277"/>
              <a:gd name="connsiteX2" fmla="*/ 291705 w 1038036"/>
              <a:gd name="connsiteY2" fmla="*/ 0 h 506277"/>
              <a:gd name="connsiteX3" fmla="*/ 291705 w 1038036"/>
              <a:gd name="connsiteY3" fmla="*/ 151 h 506277"/>
              <a:gd name="connsiteX4" fmla="*/ 692049 w 1038036"/>
              <a:gd name="connsiteY4" fmla="*/ 705 h 506277"/>
              <a:gd name="connsiteX5" fmla="*/ 782744 w 1038036"/>
              <a:gd name="connsiteY5" fmla="*/ 705 h 506277"/>
              <a:gd name="connsiteX6" fmla="*/ 797001 w 1038036"/>
              <a:gd name="connsiteY6" fmla="*/ 5473 h 506277"/>
              <a:gd name="connsiteX7" fmla="*/ 801982 w 1038036"/>
              <a:gd name="connsiteY7" fmla="*/ 10242 h 506277"/>
              <a:gd name="connsiteX8" fmla="*/ 1030951 w 1038036"/>
              <a:gd name="connsiteY8" fmla="*/ 239185 h 506277"/>
              <a:gd name="connsiteX9" fmla="*/ 1030951 w 1038036"/>
              <a:gd name="connsiteY9" fmla="*/ 267797 h 506277"/>
              <a:gd name="connsiteX10" fmla="*/ 801982 w 1038036"/>
              <a:gd name="connsiteY10" fmla="*/ 496740 h 506277"/>
              <a:gd name="connsiteX11" fmla="*/ 797001 w 1038036"/>
              <a:gd name="connsiteY11" fmla="*/ 501508 h 506277"/>
              <a:gd name="connsiteX12" fmla="*/ 782744 w 1038036"/>
              <a:gd name="connsiteY12" fmla="*/ 506277 h 506277"/>
              <a:gd name="connsiteX13" fmla="*/ 692049 w 1038036"/>
              <a:gd name="connsiteY13" fmla="*/ 506277 h 506277"/>
              <a:gd name="connsiteX14" fmla="*/ 291705 w 1038036"/>
              <a:gd name="connsiteY14" fmla="*/ 505140 h 506277"/>
              <a:gd name="connsiteX15" fmla="*/ 291705 w 1038036"/>
              <a:gd name="connsiteY15" fmla="*/ 506277 h 506277"/>
              <a:gd name="connsiteX16" fmla="*/ 0 w 1038036"/>
              <a:gd name="connsiteY16" fmla="*/ 506277 h 506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038036" h="506277">
                <a:moveTo>
                  <a:pt x="0" y="0"/>
                </a:moveTo>
                <a:lnTo>
                  <a:pt x="182880" y="0"/>
                </a:lnTo>
                <a:lnTo>
                  <a:pt x="291705" y="0"/>
                </a:lnTo>
                <a:lnTo>
                  <a:pt x="291705" y="151"/>
                </a:lnTo>
                <a:lnTo>
                  <a:pt x="692049" y="705"/>
                </a:lnTo>
                <a:lnTo>
                  <a:pt x="782744" y="705"/>
                </a:lnTo>
                <a:cubicBezTo>
                  <a:pt x="787553" y="705"/>
                  <a:pt x="792363" y="5473"/>
                  <a:pt x="797001" y="5473"/>
                </a:cubicBezTo>
                <a:cubicBezTo>
                  <a:pt x="797001" y="10242"/>
                  <a:pt x="801982" y="10242"/>
                  <a:pt x="801982" y="10242"/>
                </a:cubicBezTo>
                <a:lnTo>
                  <a:pt x="1030951" y="239185"/>
                </a:lnTo>
                <a:cubicBezTo>
                  <a:pt x="1040398" y="248722"/>
                  <a:pt x="1040398" y="258259"/>
                  <a:pt x="1030951" y="267797"/>
                </a:cubicBezTo>
                <a:lnTo>
                  <a:pt x="801982" y="496740"/>
                </a:lnTo>
                <a:cubicBezTo>
                  <a:pt x="800436" y="498363"/>
                  <a:pt x="798547" y="499885"/>
                  <a:pt x="797001" y="501508"/>
                </a:cubicBezTo>
                <a:cubicBezTo>
                  <a:pt x="792363" y="506277"/>
                  <a:pt x="787553" y="506277"/>
                  <a:pt x="782744" y="506277"/>
                </a:cubicBezTo>
                <a:lnTo>
                  <a:pt x="692049" y="506277"/>
                </a:lnTo>
                <a:lnTo>
                  <a:pt x="291705" y="505140"/>
                </a:lnTo>
                <a:lnTo>
                  <a:pt x="291705" y="506277"/>
                </a:lnTo>
                <a:lnTo>
                  <a:pt x="0" y="506277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collage of people at a food truck&#10;&#10;AI-generated content may be incorrect.">
            <a:extLst>
              <a:ext uri="{FF2B5EF4-FFF2-40B4-BE49-F238E27FC236}">
                <a16:creationId xmlns:a16="http://schemas.microsoft.com/office/drawing/2014/main" id="{F23CBA59-888D-E2A0-CB06-20ED363B7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67" t="28982" r="8399" b="17123"/>
          <a:stretch/>
        </p:blipFill>
        <p:spPr>
          <a:xfrm>
            <a:off x="3552693" y="3605562"/>
            <a:ext cx="11341966" cy="733514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5092B1B-3D4C-FF24-B90A-8A1B50F93DE2}"/>
              </a:ext>
            </a:extLst>
          </p:cNvPr>
          <p:cNvSpPr txBox="1"/>
          <p:nvPr/>
        </p:nvSpPr>
        <p:spPr>
          <a:xfrm>
            <a:off x="4832464" y="11785705"/>
            <a:ext cx="144004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Shobi’s table food truck ministry: Kristen &amp; Jeff Kidder, Martha Olive &amp; Myra Arnold (Messiah, St. Paul)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Why?"/>
          <p:cNvSpPr txBox="1">
            <a:spLocks noGrp="1"/>
          </p:cNvSpPr>
          <p:nvPr>
            <p:ph type="title"/>
          </p:nvPr>
        </p:nvSpPr>
        <p:spPr>
          <a:xfrm>
            <a:off x="4242874" y="1076770"/>
            <a:ext cx="17823374" cy="25617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Why?</a:t>
            </a:r>
          </a:p>
        </p:txBody>
      </p:sp>
      <p:sp>
        <p:nvSpPr>
          <p:cNvPr id="158" name="Missional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/>
            </a:lvl1pPr>
          </a:lstStyle>
          <a:p>
            <a:r>
              <a:rPr sz="6600" dirty="0"/>
              <a:t>Missional </a:t>
            </a:r>
          </a:p>
        </p:txBody>
      </p:sp>
      <p:sp>
        <p:nvSpPr>
          <p:cNvPr id="2" name="AutoShape 2" descr="A photo collage of a wrestler, a wrestler and his friends, and a wrestling stadium">
            <a:extLst>
              <a:ext uri="{FF2B5EF4-FFF2-40B4-BE49-F238E27FC236}">
                <a16:creationId xmlns:a16="http://schemas.microsoft.com/office/drawing/2014/main" id="{2490813C-0929-39BE-7CA1-DE883A8974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10905337" y="2984500"/>
            <a:ext cx="10785557" cy="654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 descr="A collage of men posing for a picture&#10;&#10;AI-generated content may be incorrect.">
            <a:extLst>
              <a:ext uri="{FF2B5EF4-FFF2-40B4-BE49-F238E27FC236}">
                <a16:creationId xmlns:a16="http://schemas.microsoft.com/office/drawing/2014/main" id="{EAFDC170-F2BD-D06B-0DC7-41B41DDB1D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5737" y="2002056"/>
            <a:ext cx="13670362" cy="1097226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B0C2BCB-3832-C30C-AEFC-51885E596CEE}"/>
              </a:ext>
            </a:extLst>
          </p:cNvPr>
          <p:cNvSpPr txBox="1"/>
          <p:nvPr/>
        </p:nvSpPr>
        <p:spPr>
          <a:xfrm>
            <a:off x="2692400" y="10820400"/>
            <a:ext cx="76033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Ministry to professional </a:t>
            </a:r>
          </a:p>
          <a:p>
            <a:r>
              <a:rPr lang="en-US" sz="4000" b="1" dirty="0"/>
              <a:t>wrestlers, Nick and Jayne Kinney (St. Martin’s, Minnetonka Beach)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Why?"/>
          <p:cNvSpPr txBox="1">
            <a:spLocks noGrp="1"/>
          </p:cNvSpPr>
          <p:nvPr>
            <p:ph type="title"/>
          </p:nvPr>
        </p:nvSpPr>
        <p:spPr>
          <a:xfrm>
            <a:off x="3899974" y="1333945"/>
            <a:ext cx="17823374" cy="2561780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Why?</a:t>
            </a:r>
          </a:p>
        </p:txBody>
      </p:sp>
      <p:sp>
        <p:nvSpPr>
          <p:cNvPr id="161" name="Missional…"/>
          <p:cNvSpPr txBox="1">
            <a:spLocks noGrp="1"/>
          </p:cNvSpPr>
          <p:nvPr>
            <p:ph type="body" idx="1"/>
          </p:nvPr>
        </p:nvSpPr>
        <p:spPr>
          <a:xfrm>
            <a:off x="3657600" y="4238180"/>
            <a:ext cx="19351624" cy="780142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6600" b="0" dirty="0"/>
              <a:t>Missional</a:t>
            </a:r>
            <a:r>
              <a:rPr sz="6600" dirty="0"/>
              <a:t> </a:t>
            </a:r>
          </a:p>
          <a:p>
            <a:pPr>
              <a:defRPr b="1"/>
            </a:pPr>
            <a:r>
              <a:rPr sz="6600" dirty="0"/>
              <a:t>Contextual</a:t>
            </a:r>
          </a:p>
        </p:txBody>
      </p:sp>
      <p:pic>
        <p:nvPicPr>
          <p:cNvPr id="3" name="Picture 2" descr="A group of children painting on a table&#10;&#10;AI-generated content may be incorrect.">
            <a:extLst>
              <a:ext uri="{FF2B5EF4-FFF2-40B4-BE49-F238E27FC236}">
                <a16:creationId xmlns:a16="http://schemas.microsoft.com/office/drawing/2014/main" id="{59264407-5E7A-5442-4D01-85FAE1F1A4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1661" y="1676400"/>
            <a:ext cx="10112375" cy="75842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FA1A42-23B8-A6A6-CFFF-D2FF94FF5F97}"/>
              </a:ext>
            </a:extLst>
          </p:cNvPr>
          <p:cNvSpPr txBox="1"/>
          <p:nvPr/>
        </p:nvSpPr>
        <p:spPr>
          <a:xfrm flipH="1">
            <a:off x="12811660" y="9880599"/>
            <a:ext cx="1124213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A Place at the Table community dinner &amp; kid’s program, Pat Dee and Pat Dibble, St. Peter’s, Kasson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Why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Why?</a:t>
            </a:r>
          </a:p>
        </p:txBody>
      </p:sp>
      <p:sp>
        <p:nvSpPr>
          <p:cNvPr id="164" name="Missional…"/>
          <p:cNvSpPr txBox="1">
            <a:spLocks noGrp="1"/>
          </p:cNvSpPr>
          <p:nvPr>
            <p:ph type="body" idx="1"/>
          </p:nvPr>
        </p:nvSpPr>
        <p:spPr>
          <a:xfrm>
            <a:off x="4816765" y="3505200"/>
            <a:ext cx="17830800" cy="77724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6600" b="0" dirty="0"/>
              <a:t>Missional</a:t>
            </a:r>
            <a:r>
              <a:rPr sz="6600" dirty="0"/>
              <a:t> </a:t>
            </a:r>
          </a:p>
          <a:p>
            <a:r>
              <a:rPr sz="6600" dirty="0"/>
              <a:t>Contextual</a:t>
            </a:r>
          </a:p>
          <a:p>
            <a:pPr>
              <a:defRPr b="1"/>
            </a:pPr>
            <a:r>
              <a:rPr sz="6600" dirty="0"/>
              <a:t>Formational</a:t>
            </a:r>
          </a:p>
        </p:txBody>
      </p:sp>
      <p:pic>
        <p:nvPicPr>
          <p:cNvPr id="3" name="Picture 2" descr="A sign with text and a picture of bread&#10;&#10;AI-generated content may be incorrect.">
            <a:extLst>
              <a:ext uri="{FF2B5EF4-FFF2-40B4-BE49-F238E27FC236}">
                <a16:creationId xmlns:a16="http://schemas.microsoft.com/office/drawing/2014/main" id="{62C28115-DBC8-571A-437F-BE0BCE2DC2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4304" y="633727"/>
            <a:ext cx="9589136" cy="1278551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84DC287-610B-2BB8-B78F-E42C188E66EE}"/>
              </a:ext>
            </a:extLst>
          </p:cNvPr>
          <p:cNvSpPr txBox="1"/>
          <p:nvPr/>
        </p:nvSpPr>
        <p:spPr>
          <a:xfrm>
            <a:off x="3750890" y="10845799"/>
            <a:ext cx="84411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The next faithful step for </a:t>
            </a:r>
          </a:p>
          <a:p>
            <a:r>
              <a:rPr lang="en-US" sz="4000" b="1" dirty="0"/>
              <a:t>spiritually curious Laundry Love participants &amp; leader Nancy Dyson (St. John’s, St. Cloud)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Why?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Why?</a:t>
            </a:r>
          </a:p>
        </p:txBody>
      </p:sp>
      <p:sp>
        <p:nvSpPr>
          <p:cNvPr id="167" name="Missional…"/>
          <p:cNvSpPr txBox="1">
            <a:spLocks noGrp="1"/>
          </p:cNvSpPr>
          <p:nvPr>
            <p:ph type="body" idx="1"/>
          </p:nvPr>
        </p:nvSpPr>
        <p:spPr>
          <a:xfrm>
            <a:off x="4775200" y="4267200"/>
            <a:ext cx="18234024" cy="7622639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6600" b="0" dirty="0"/>
              <a:t>Missional</a:t>
            </a:r>
            <a:r>
              <a:rPr sz="6600" dirty="0"/>
              <a:t> </a:t>
            </a:r>
          </a:p>
          <a:p>
            <a:r>
              <a:rPr sz="6600" dirty="0"/>
              <a:t>Contextual</a:t>
            </a:r>
          </a:p>
          <a:p>
            <a:r>
              <a:rPr sz="6600" dirty="0"/>
              <a:t>Formational</a:t>
            </a:r>
          </a:p>
          <a:p>
            <a:pPr>
              <a:defRPr b="1"/>
            </a:pPr>
            <a:r>
              <a:rPr sz="6600" dirty="0"/>
              <a:t>Ecclesial</a:t>
            </a:r>
          </a:p>
        </p:txBody>
      </p:sp>
      <p:pic>
        <p:nvPicPr>
          <p:cNvPr id="3" name="Picture 2" descr="A group of people playing with toys&#10;&#10;AI-generated content may be incorrect.">
            <a:extLst>
              <a:ext uri="{FF2B5EF4-FFF2-40B4-BE49-F238E27FC236}">
                <a16:creationId xmlns:a16="http://schemas.microsoft.com/office/drawing/2014/main" id="{40FCD48D-97E1-8152-1502-BA944A829C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1556" y="2397921"/>
            <a:ext cx="10010773" cy="75080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78AEB4A-91A6-7A11-1C17-A85615A6DF3B}"/>
              </a:ext>
            </a:extLst>
          </p:cNvPr>
          <p:cNvSpPr txBox="1"/>
          <p:nvPr/>
        </p:nvSpPr>
        <p:spPr>
          <a:xfrm>
            <a:off x="12451557" y="10566400"/>
            <a:ext cx="983694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Messy Church, Trinity, Excelsior, Sally Hockinson and Team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Why - theology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>
            <a:normAutofit/>
          </a:bodyPr>
          <a:lstStyle>
            <a:lvl1pPr>
              <a:defRPr b="1">
                <a:latin typeface="Helvetica Neue"/>
                <a:ea typeface="Helvetica Neue"/>
                <a:cs typeface="Helvetica Neue"/>
                <a:sym typeface="Helvetica Neue"/>
              </a:defRPr>
            </a:lvl1pPr>
          </a:lstStyle>
          <a:p>
            <a:r>
              <a:rPr sz="8800" dirty="0"/>
              <a:t>Why - </a:t>
            </a:r>
            <a:r>
              <a:rPr lang="en-US" sz="8800" dirty="0"/>
              <a:t>T</a:t>
            </a:r>
            <a:r>
              <a:rPr sz="8800" dirty="0"/>
              <a:t>heology</a:t>
            </a:r>
          </a:p>
        </p:txBody>
      </p:sp>
      <p:sp>
        <p:nvSpPr>
          <p:cNvPr id="170" name="Missional - mission of God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>
            <a:normAutofit/>
          </a:bodyPr>
          <a:lstStyle/>
          <a:p>
            <a:pPr>
              <a:defRPr b="1"/>
            </a:pPr>
            <a:r>
              <a:rPr sz="7200" dirty="0"/>
              <a:t>Missional - </a:t>
            </a:r>
            <a:r>
              <a:rPr lang="en-US" sz="7200" dirty="0"/>
              <a:t>M</a:t>
            </a:r>
            <a:r>
              <a:rPr sz="7200" dirty="0"/>
              <a:t>ission of God</a:t>
            </a:r>
          </a:p>
          <a:p>
            <a:pPr>
              <a:defRPr b="1"/>
            </a:pPr>
            <a:r>
              <a:rPr sz="7200" dirty="0"/>
              <a:t>Contextual - </a:t>
            </a:r>
            <a:r>
              <a:rPr lang="en-US" sz="7200" dirty="0"/>
              <a:t>T</a:t>
            </a:r>
            <a:r>
              <a:rPr sz="7200" dirty="0"/>
              <a:t>he </a:t>
            </a:r>
            <a:r>
              <a:rPr lang="en-US" sz="7200" dirty="0"/>
              <a:t>I</a:t>
            </a:r>
            <a:r>
              <a:rPr sz="7200" dirty="0"/>
              <a:t>ncarnation </a:t>
            </a:r>
          </a:p>
          <a:p>
            <a:pPr>
              <a:defRPr b="1"/>
            </a:pPr>
            <a:r>
              <a:rPr sz="7200" dirty="0"/>
              <a:t>Formational - Great Commission</a:t>
            </a:r>
          </a:p>
          <a:p>
            <a:pPr>
              <a:defRPr b="1"/>
            </a:pPr>
            <a:r>
              <a:rPr sz="7200" dirty="0"/>
              <a:t>Ecclesial - Church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825500" rtl="0" fontAlgn="auto" latinLnBrk="0" hangingPunct="0">
          <a:lnSpc>
            <a:spcPct val="100000"/>
          </a:lnSpc>
          <a:spcBef>
            <a:spcPts val="5900"/>
          </a:spcBef>
          <a:spcAft>
            <a:spcPts val="0"/>
          </a:spcAft>
          <a:buClrTx/>
          <a:buSzTx/>
          <a:buFontTx/>
          <a:buNone/>
          <a:tabLst/>
          <a:defRPr kumimoji="0" sz="4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177</TotalTime>
  <Words>510</Words>
  <Application>Microsoft Macintosh PowerPoint</Application>
  <PresentationFormat>Custom</PresentationFormat>
  <Paragraphs>109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Century Gothic</vt:lpstr>
      <vt:lpstr>Helvetica Neue</vt:lpstr>
      <vt:lpstr>Wingdings 3</vt:lpstr>
      <vt:lpstr>Wisp</vt:lpstr>
      <vt:lpstr>How to Be an Even Better Parish Church</vt:lpstr>
      <vt:lpstr>Session 1: What and Why?</vt:lpstr>
      <vt:lpstr>What are New Christian Communities?</vt:lpstr>
      <vt:lpstr>PowerPoint Presentation</vt:lpstr>
      <vt:lpstr>Why?</vt:lpstr>
      <vt:lpstr>Why?</vt:lpstr>
      <vt:lpstr>Why?</vt:lpstr>
      <vt:lpstr>Why?</vt:lpstr>
      <vt:lpstr>Why - Theology</vt:lpstr>
      <vt:lpstr>Session 2: How?</vt:lpstr>
      <vt:lpstr>Recap</vt:lpstr>
      <vt:lpstr>           A Missional Journey </vt:lpstr>
      <vt:lpstr>Session 3: Sharing Jesus</vt:lpstr>
      <vt:lpstr>Recap</vt:lpstr>
      <vt:lpstr>A Pathway to Sacramental Worship</vt:lpstr>
      <vt:lpstr>A Pathway to Sacramental Worship</vt:lpstr>
      <vt:lpstr>A Pathway to Sacramental Worship</vt:lpstr>
      <vt:lpstr>A Pathway to Sacramental Worship</vt:lpstr>
      <vt:lpstr>A Pathway to Sacramental Worship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Blair Pogue</cp:lastModifiedBy>
  <cp:revision>28</cp:revision>
  <dcterms:modified xsi:type="dcterms:W3CDTF">2025-01-22T15:33:57Z</dcterms:modified>
</cp:coreProperties>
</file>