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52"/>
    <p:restoredTop sz="94637"/>
  </p:normalViewPr>
  <p:slideViewPr>
    <p:cSldViewPr snapToGrid="0">
      <p:cViewPr varScale="1">
        <p:scale>
          <a:sx n="51" d="100"/>
          <a:sy n="51" d="100"/>
        </p:scale>
        <p:origin x="45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1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427" y="5029201"/>
            <a:ext cx="17830798" cy="4525562"/>
          </a:xfrm>
        </p:spPr>
        <p:txBody>
          <a:bodyPr anchor="b">
            <a:normAutofit/>
          </a:bodyPr>
          <a:lstStyle>
            <a:lvl1pPr>
              <a:defRPr sz="10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8427" y="9554759"/>
            <a:ext cx="17830798" cy="225256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8647621"/>
            <a:ext cx="3489304" cy="1557178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9059081"/>
            <a:ext cx="1559534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5" y="1219200"/>
            <a:ext cx="17830798" cy="623408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8425" y="8708092"/>
            <a:ext cx="17830798" cy="311172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63563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6488279"/>
            <a:ext cx="1559534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4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898" y="1219200"/>
            <a:ext cx="16787852" cy="579120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50024" y="7010400"/>
            <a:ext cx="15073108" cy="762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8425" y="8708092"/>
            <a:ext cx="17830798" cy="3111728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8377" y="63563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6488279"/>
            <a:ext cx="1559534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35304" y="1296010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229704" y="58106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07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6" y="4876801"/>
            <a:ext cx="17830800" cy="5449690"/>
          </a:xfrm>
        </p:spPr>
        <p:txBody>
          <a:bodyPr anchor="b">
            <a:normAutofit/>
          </a:bodyPr>
          <a:lstStyle>
            <a:lvl1pPr algn="l">
              <a:defRPr sz="9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8426" y="10363200"/>
            <a:ext cx="17830800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98234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625" y="9966175"/>
            <a:ext cx="1559534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2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699898" y="1219200"/>
            <a:ext cx="16787852" cy="5791200"/>
          </a:xfrm>
        </p:spPr>
        <p:txBody>
          <a:bodyPr anchor="ctr">
            <a:normAutofit/>
          </a:bodyPr>
          <a:lstStyle>
            <a:lvl1pPr algn="l">
              <a:defRPr sz="9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78424" y="8686800"/>
            <a:ext cx="17830800" cy="16764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8426" y="10363200"/>
            <a:ext cx="17830800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8377" y="98234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625" y="9966175"/>
            <a:ext cx="1559534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35304" y="1296010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29704" y="5810612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/>
          <a:p>
            <a:pPr lvl="0"/>
            <a:r>
              <a:rPr lang="en-US" sz="1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26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5" y="1254814"/>
            <a:ext cx="17830798" cy="5760040"/>
          </a:xfrm>
        </p:spPr>
        <p:txBody>
          <a:bodyPr anchor="ctr">
            <a:normAutofit/>
          </a:bodyPr>
          <a:lstStyle>
            <a:lvl1pPr algn="l">
              <a:defRPr sz="9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78424" y="8686800"/>
            <a:ext cx="17830800" cy="16764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</a:defRPr>
            </a:lvl1pPr>
            <a:lvl2pPr marL="914400" indent="0">
              <a:buFontTx/>
              <a:buNone/>
              <a:defRPr/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8426" y="10363200"/>
            <a:ext cx="17830800" cy="145924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98234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625" y="9966175"/>
            <a:ext cx="1559534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8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50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589625" y="1254811"/>
            <a:ext cx="4415202" cy="1056763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8424" y="1254811"/>
            <a:ext cx="12954000" cy="105676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6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4718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851" y="1248220"/>
            <a:ext cx="17823374" cy="25617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424" y="4267200"/>
            <a:ext cx="17830800" cy="7555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5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5" y="4117500"/>
            <a:ext cx="17830798" cy="2937600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8425" y="7060258"/>
            <a:ext cx="17830798" cy="1720800"/>
          </a:xfrm>
        </p:spPr>
        <p:txBody>
          <a:bodyPr anchor="t"/>
          <a:lstStyle>
            <a:lvl1pPr marL="0" indent="0" algn="l">
              <a:buNone/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63563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6488279"/>
            <a:ext cx="1559534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3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8424" y="4267200"/>
            <a:ext cx="8627728" cy="755524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81494" y="4252444"/>
            <a:ext cx="8627728" cy="755524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1575565"/>
            <a:ext cx="1559534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6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746" y="3945406"/>
            <a:ext cx="7985464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8425" y="5097932"/>
            <a:ext cx="8685786" cy="670812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013259" y="3938950"/>
            <a:ext cx="7998002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33914" y="5091476"/>
            <a:ext cx="8677348" cy="670812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625" y="1575565"/>
            <a:ext cx="1559534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4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25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5" y="892176"/>
            <a:ext cx="7010398" cy="1952624"/>
          </a:xfrm>
        </p:spPr>
        <p:txBody>
          <a:bodyPr anchor="b"/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6024" y="892177"/>
            <a:ext cx="10363200" cy="10829926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8425" y="3197226"/>
            <a:ext cx="7010398" cy="8524872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14287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426" y="9601200"/>
            <a:ext cx="17830800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8424" y="1269930"/>
            <a:ext cx="17830800" cy="770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78426" y="10734676"/>
            <a:ext cx="17830800" cy="9874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8377" y="9823451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625" y="9966175"/>
            <a:ext cx="1559534" cy="730250"/>
          </a:xfrm>
        </p:spPr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457200"/>
            <a:ext cx="5703032" cy="13277256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54442" y="-1571"/>
            <a:ext cx="4713348" cy="13708078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365760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5849" y="1248220"/>
            <a:ext cx="17823374" cy="25617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8424" y="4267200"/>
            <a:ext cx="17830800" cy="777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23225" y="12260874"/>
            <a:ext cx="2292566" cy="74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8425" y="12271617"/>
            <a:ext cx="1523999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63625" y="1575565"/>
            <a:ext cx="155953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rgbClr val="FEFFFF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2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7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0292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cofe.io/soulspace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How to be an even better parish church"/>
          <p:cNvSpPr txBox="1">
            <a:spLocks noGrp="1"/>
          </p:cNvSpPr>
          <p:nvPr>
            <p:ph type="ctrTitle"/>
          </p:nvPr>
        </p:nvSpPr>
        <p:spPr>
          <a:xfrm>
            <a:off x="4622800" y="1930401"/>
            <a:ext cx="17830799" cy="4445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How to </a:t>
            </a:r>
            <a:r>
              <a:rPr lang="en-US" dirty="0"/>
              <a:t>B</a:t>
            </a:r>
            <a:r>
              <a:rPr dirty="0"/>
              <a:t>e an </a:t>
            </a:r>
            <a:r>
              <a:rPr lang="en-US" dirty="0"/>
              <a:t>E</a:t>
            </a:r>
            <a:r>
              <a:rPr dirty="0"/>
              <a:t>ven </a:t>
            </a:r>
            <a:r>
              <a:rPr lang="en-US" dirty="0"/>
              <a:t>B</a:t>
            </a:r>
            <a:r>
              <a:rPr dirty="0"/>
              <a:t>etter </a:t>
            </a:r>
            <a:r>
              <a:rPr lang="en-US" dirty="0"/>
              <a:t>P</a:t>
            </a:r>
            <a:r>
              <a:rPr dirty="0"/>
              <a:t>arish </a:t>
            </a:r>
            <a:r>
              <a:rPr lang="en-US" dirty="0"/>
              <a:t>C</a:t>
            </a:r>
            <a:r>
              <a:rPr dirty="0"/>
              <a:t>hurch</a:t>
            </a:r>
          </a:p>
        </p:txBody>
      </p:sp>
      <p:sp>
        <p:nvSpPr>
          <p:cNvPr id="146" name="Double-tap to edit"/>
          <p:cNvSpPr txBox="1">
            <a:spLocks noGrp="1"/>
          </p:cNvSpPr>
          <p:nvPr>
            <p:ph type="subTitle" idx="1"/>
          </p:nvPr>
        </p:nvSpPr>
        <p:spPr>
          <a:xfrm>
            <a:off x="4622800" y="9169400"/>
            <a:ext cx="17094200" cy="1905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6000" b="1" dirty="0"/>
              <a:t>Learning to share Jesus with spiritually curious neighbors</a:t>
            </a:r>
            <a:endParaRPr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457200"/>
            <a:ext cx="5703018" cy="13277251"/>
            <a:chOff x="2487613" y="285750"/>
            <a:chExt cx="2428875" cy="5654676"/>
          </a:xfrm>
        </p:grpSpPr>
        <p:sp>
          <p:nvSpPr>
            <p:cNvPr id="17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35" y="-1572"/>
            <a:ext cx="4713346" cy="13708078"/>
            <a:chOff x="6627813" y="194833"/>
            <a:chExt cx="1952625" cy="5678918"/>
          </a:xfrm>
        </p:grpSpPr>
        <p:sp>
          <p:nvSpPr>
            <p:cNvPr id="19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" name="Rectangle 20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8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8378" y="1428750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210" name="Rectangle 209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72"/>
            <a:ext cx="24384000" cy="13708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Session 2. How?"/>
          <p:cNvSpPr txBox="1">
            <a:spLocks noGrp="1"/>
          </p:cNvSpPr>
          <p:nvPr>
            <p:ph type="title"/>
          </p:nvPr>
        </p:nvSpPr>
        <p:spPr>
          <a:xfrm>
            <a:off x="1298448" y="1290212"/>
            <a:ext cx="7300558" cy="2519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457200"/>
            <a:r>
              <a:rPr lang="en-US" sz="8800" dirty="0">
                <a:latin typeface="+mj-lt"/>
                <a:ea typeface="+mj-ea"/>
                <a:cs typeface="+mj-cs"/>
              </a:rPr>
              <a:t>Session 2: How?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3" name="Double-tap to edit"/>
          <p:cNvSpPr txBox="1">
            <a:spLocks noGrp="1"/>
          </p:cNvSpPr>
          <p:nvPr>
            <p:ph type="body" idx="1"/>
          </p:nvPr>
        </p:nvSpPr>
        <p:spPr>
          <a:xfrm>
            <a:off x="1298450" y="10385739"/>
            <a:ext cx="7212555" cy="1348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defTabSz="457200">
              <a:spcBef>
                <a:spcPts val="1000"/>
              </a:spcBef>
              <a:buNone/>
              <a:defRPr b="1"/>
            </a:pPr>
            <a:r>
              <a:rPr lang="en-US" sz="4000" dirty="0"/>
              <a:t>Senior living prayer group, </a:t>
            </a:r>
          </a:p>
          <a:p>
            <a:pPr marL="0" indent="0" defTabSz="457200">
              <a:spcBef>
                <a:spcPts val="1000"/>
              </a:spcBef>
              <a:buNone/>
              <a:defRPr b="1"/>
            </a:pPr>
            <a:r>
              <a:rPr lang="en-US" sz="4000" dirty="0"/>
              <a:t>Dick </a:t>
            </a:r>
            <a:r>
              <a:rPr lang="en-US" sz="4000" dirty="0" err="1"/>
              <a:t>Guiton</a:t>
            </a:r>
            <a:r>
              <a:rPr lang="en-US" sz="4000" dirty="0"/>
              <a:t> (Messiah, St. Paul)</a:t>
            </a:r>
          </a:p>
        </p:txBody>
      </p:sp>
      <p:pic>
        <p:nvPicPr>
          <p:cNvPr id="5" name="Picture 4" descr="A group of people standing around a round table&#10;&#10;AI-generated content may be incorrect.">
            <a:extLst>
              <a:ext uri="{FF2B5EF4-FFF2-40B4-BE49-F238E27FC236}">
                <a16:creationId xmlns:a16="http://schemas.microsoft.com/office/drawing/2014/main" id="{AC5FF10A-A8C1-DE3F-2D2D-1DFF969F1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9"/>
          <a:stretch/>
        </p:blipFill>
        <p:spPr>
          <a:xfrm>
            <a:off x="9239086" y="1280160"/>
            <a:ext cx="13907154" cy="10505546"/>
          </a:xfrm>
          <a:prstGeom prst="rect">
            <a:avLst/>
          </a:prstGeom>
        </p:spPr>
      </p:pic>
      <p:sp>
        <p:nvSpPr>
          <p:cNvPr id="214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2122446"/>
            <a:ext cx="2076072" cy="1012554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Six members of the prayer group stand around a table at their meeting.">
            <a:extLst>
              <a:ext uri="{FF2B5EF4-FFF2-40B4-BE49-F238E27FC236}">
                <a16:creationId xmlns:a16="http://schemas.microsoft.com/office/drawing/2014/main" id="{DD39F209-2F65-7585-439F-4DC5F476DD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66000" y="2984500"/>
            <a:ext cx="9652000" cy="77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Six members of the prayer group stand around a table at their meeting.">
            <a:extLst>
              <a:ext uri="{FF2B5EF4-FFF2-40B4-BE49-F238E27FC236}">
                <a16:creationId xmlns:a16="http://schemas.microsoft.com/office/drawing/2014/main" id="{E9386725-8CCA-3070-0463-77F54DEA76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18400" y="3136900"/>
            <a:ext cx="9652000" cy="774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8800" dirty="0"/>
              <a:t>Recap</a:t>
            </a:r>
          </a:p>
        </p:txBody>
      </p:sp>
      <p:sp>
        <p:nvSpPr>
          <p:cNvPr id="176" name="What are new Christian communities?…"/>
          <p:cNvSpPr txBox="1">
            <a:spLocks noGrp="1"/>
          </p:cNvSpPr>
          <p:nvPr>
            <p:ph sz="half" idx="1"/>
          </p:nvPr>
        </p:nvSpPr>
        <p:spPr>
          <a:xfrm>
            <a:off x="4851400" y="4252444"/>
            <a:ext cx="7543800" cy="70047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602615">
              <a:spcBef>
                <a:spcPts val="4300"/>
              </a:spcBef>
              <a:buSzTx/>
              <a:buNone/>
              <a:defRPr sz="4745" b="1" i="1"/>
            </a:pPr>
            <a:r>
              <a:rPr sz="4800" dirty="0"/>
              <a:t>What are </a:t>
            </a:r>
            <a:r>
              <a:rPr lang="en-US" sz="4800" dirty="0"/>
              <a:t>N</a:t>
            </a:r>
            <a:r>
              <a:rPr sz="4800" dirty="0"/>
              <a:t>ew Christian </a:t>
            </a:r>
            <a:r>
              <a:rPr lang="en-US" sz="4800" dirty="0"/>
              <a:t>C</a:t>
            </a:r>
            <a:r>
              <a:rPr sz="4800" dirty="0"/>
              <a:t>ommunities?</a:t>
            </a:r>
          </a:p>
          <a:p>
            <a:pPr marL="463550" indent="-463550" defTabSz="602615">
              <a:spcBef>
                <a:spcPts val="4300"/>
              </a:spcBef>
              <a:defRPr sz="3504" b="1"/>
            </a:pPr>
            <a:r>
              <a:rPr sz="4800" dirty="0"/>
              <a:t>New - mainly with people who don’t attend church</a:t>
            </a:r>
          </a:p>
          <a:p>
            <a:pPr marL="463550" indent="-463550" defTabSz="602615">
              <a:spcBef>
                <a:spcPts val="4300"/>
              </a:spcBef>
              <a:defRPr sz="3504" b="1"/>
            </a:pPr>
            <a:r>
              <a:rPr sz="4800" dirty="0"/>
              <a:t>Christian - focus on Christ</a:t>
            </a:r>
          </a:p>
          <a:p>
            <a:pPr marL="463550" indent="-463550" defTabSz="602615">
              <a:spcBef>
                <a:spcPts val="4300"/>
              </a:spcBef>
              <a:defRPr sz="3504" b="1"/>
            </a:pPr>
            <a:r>
              <a:rPr sz="4800" dirty="0"/>
              <a:t>Community - meet at least monthly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1BB8CB-A56B-A80E-96DA-59D552E84C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defTabSz="602615">
              <a:spcBef>
                <a:spcPts val="4300"/>
              </a:spcBef>
              <a:buSzTx/>
              <a:buNone/>
              <a:defRPr sz="4745" b="1" i="1"/>
            </a:pPr>
            <a:r>
              <a:rPr lang="en-US" sz="4800" dirty="0"/>
              <a:t>What theology are they based on?</a:t>
            </a:r>
          </a:p>
          <a:p>
            <a:pPr marL="463550" indent="-463550" defTabSz="602615">
              <a:spcBef>
                <a:spcPts val="4300"/>
              </a:spcBef>
              <a:defRPr sz="3504" b="1"/>
            </a:pPr>
            <a:r>
              <a:rPr lang="en-US" sz="4800" dirty="0"/>
              <a:t>Missional</a:t>
            </a:r>
          </a:p>
          <a:p>
            <a:pPr marL="463550" indent="-463550" defTabSz="602615">
              <a:spcBef>
                <a:spcPts val="4300"/>
              </a:spcBef>
              <a:defRPr sz="3504" b="1"/>
            </a:pPr>
            <a:r>
              <a:rPr lang="en-US" sz="4800" dirty="0"/>
              <a:t>Contextual</a:t>
            </a:r>
          </a:p>
          <a:p>
            <a:pPr marL="463550" indent="-463550" defTabSz="602615">
              <a:spcBef>
                <a:spcPts val="4300"/>
              </a:spcBef>
              <a:defRPr sz="3504" b="1"/>
            </a:pPr>
            <a:r>
              <a:rPr lang="en-US" sz="4800" dirty="0"/>
              <a:t>Formational </a:t>
            </a:r>
          </a:p>
          <a:p>
            <a:pPr marL="463550" indent="-463550" defTabSz="602615">
              <a:spcBef>
                <a:spcPts val="4300"/>
              </a:spcBef>
              <a:defRPr sz="3504" b="1"/>
            </a:pPr>
            <a:r>
              <a:rPr lang="en-US" sz="4800" dirty="0"/>
              <a:t>Ecclesial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Footer Placeholder 1"/>
          <p:cNvSpPr txBox="1"/>
          <p:nvPr/>
        </p:nvSpPr>
        <p:spPr>
          <a:xfrm>
            <a:off x="8168640" y="12651720"/>
            <a:ext cx="8046720" cy="85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 algn="ctr" defTabSz="1828800">
              <a:spcBef>
                <a:spcPts val="0"/>
              </a:spcBef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 </a:t>
            </a:r>
          </a:p>
        </p:txBody>
      </p:sp>
      <p:sp>
        <p:nvSpPr>
          <p:cNvPr id="179" name="Rectangle 41"/>
          <p:cNvSpPr txBox="1">
            <a:spLocks noGrp="1"/>
          </p:cNvSpPr>
          <p:nvPr>
            <p:ph type="title"/>
          </p:nvPr>
        </p:nvSpPr>
        <p:spPr>
          <a:xfrm>
            <a:off x="4191000" y="660400"/>
            <a:ext cx="18784557" cy="2647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r>
              <a:rPr lang="en-US" sz="8800" dirty="0"/>
              <a:t>           </a:t>
            </a:r>
            <a:r>
              <a:rPr sz="8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</a:t>
            </a:r>
            <a:r>
              <a:rPr lang="en-US" sz="8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</a:t>
            </a:r>
            <a:r>
              <a:rPr sz="8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issional </a:t>
            </a:r>
            <a:r>
              <a:rPr lang="en-US" sz="8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</a:t>
            </a:r>
            <a:r>
              <a:rPr sz="8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ourney </a:t>
            </a:r>
          </a:p>
        </p:txBody>
      </p:sp>
      <p:sp>
        <p:nvSpPr>
          <p:cNvPr id="180" name="Slide Number Placeholder 2"/>
          <p:cNvSpPr txBox="1">
            <a:spLocks noGrp="1"/>
          </p:cNvSpPr>
          <p:nvPr>
            <p:ph type="sldNum" sz="quarter" idx="1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t>12</a:t>
            </a:fld>
            <a:endParaRPr/>
          </a:p>
        </p:txBody>
      </p:sp>
      <p:pic>
        <p:nvPicPr>
          <p:cNvPr id="182" name="officeArt object" descr="officeArt objec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561" y="3308298"/>
            <a:ext cx="8813799" cy="8433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ession 3. Sharing Jesu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Session 3</a:t>
            </a:r>
            <a:r>
              <a:rPr lang="en-US" dirty="0"/>
              <a:t>: </a:t>
            </a:r>
            <a:r>
              <a:rPr dirty="0"/>
              <a:t>Sharing Jesus</a:t>
            </a:r>
          </a:p>
        </p:txBody>
      </p:sp>
      <p:sp>
        <p:nvSpPr>
          <p:cNvPr id="185" name="Double-tap to edit"/>
          <p:cNvSpPr txBox="1">
            <a:spLocks noGrp="1"/>
          </p:cNvSpPr>
          <p:nvPr>
            <p:ph type="body" idx="1"/>
          </p:nvPr>
        </p:nvSpPr>
        <p:spPr>
          <a:xfrm>
            <a:off x="1974710" y="11512359"/>
            <a:ext cx="20600231" cy="10073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/>
            </a:pPr>
            <a:r>
              <a:rPr lang="en-US" sz="4000" dirty="0"/>
              <a:t>Messy Church, Messiah St. Paul, Jennifer Asp and Team</a:t>
            </a:r>
            <a:endParaRPr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5BD71A-6078-66FE-6567-8BDF74C52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835" y="3770439"/>
            <a:ext cx="10253388" cy="7690041"/>
          </a:xfrm>
          <a:prstGeom prst="rect">
            <a:avLst/>
          </a:prstGeom>
        </p:spPr>
      </p:pic>
      <p:pic>
        <p:nvPicPr>
          <p:cNvPr id="5" name="Picture 4" descr="A group of people holding tinsel&#10;&#10;AI-generated content may be incorrect.">
            <a:extLst>
              <a:ext uri="{FF2B5EF4-FFF2-40B4-BE49-F238E27FC236}">
                <a16:creationId xmlns:a16="http://schemas.microsoft.com/office/drawing/2014/main" id="{1B3CA0F3-634A-518A-282C-37E2B01F2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0" y="3861879"/>
            <a:ext cx="10131468" cy="75986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c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Recap</a:t>
            </a:r>
          </a:p>
        </p:txBody>
      </p:sp>
      <p:sp>
        <p:nvSpPr>
          <p:cNvPr id="188" name="What are new Christian communities?…"/>
          <p:cNvSpPr txBox="1">
            <a:spLocks noGrp="1"/>
          </p:cNvSpPr>
          <p:nvPr>
            <p:ph sz="half" idx="1"/>
          </p:nvPr>
        </p:nvSpPr>
        <p:spPr>
          <a:xfrm>
            <a:off x="3505200" y="3810000"/>
            <a:ext cx="9728200" cy="75552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536575">
              <a:spcBef>
                <a:spcPts val="3800"/>
              </a:spcBef>
              <a:buSzTx/>
              <a:buNone/>
              <a:defRPr sz="4225" b="1" i="1"/>
            </a:pPr>
            <a:r>
              <a:rPr sz="4400" dirty="0"/>
              <a:t>What are </a:t>
            </a:r>
            <a:r>
              <a:rPr lang="en-US" sz="4400" dirty="0"/>
              <a:t>N</a:t>
            </a:r>
            <a:r>
              <a:rPr sz="4400" dirty="0"/>
              <a:t>ew Christian </a:t>
            </a:r>
            <a:r>
              <a:rPr lang="en-US" sz="4400" dirty="0"/>
              <a:t>C</a:t>
            </a:r>
            <a:r>
              <a:rPr sz="4400" dirty="0"/>
              <a:t>ommunities?</a:t>
            </a:r>
          </a:p>
          <a:p>
            <a:pPr marL="412750" indent="-412750" defTabSz="536575">
              <a:spcBef>
                <a:spcPts val="3800"/>
              </a:spcBef>
              <a:defRPr sz="3120" b="1"/>
            </a:pPr>
            <a:r>
              <a:rPr sz="4400" dirty="0"/>
              <a:t>New - mainly with people who don’t attend church</a:t>
            </a:r>
          </a:p>
          <a:p>
            <a:pPr marL="412750" indent="-412750" defTabSz="536575">
              <a:spcBef>
                <a:spcPts val="3800"/>
              </a:spcBef>
              <a:defRPr sz="3120" b="1"/>
            </a:pPr>
            <a:r>
              <a:rPr sz="4400" dirty="0"/>
              <a:t>Christian </a:t>
            </a:r>
            <a:r>
              <a:rPr lang="en-US" sz="4400" dirty="0"/>
              <a:t>–</a:t>
            </a:r>
            <a:r>
              <a:rPr sz="4400" dirty="0"/>
              <a:t> focus</a:t>
            </a:r>
            <a:r>
              <a:rPr lang="en-US" sz="4400" dirty="0"/>
              <a:t> on Christ</a:t>
            </a:r>
          </a:p>
          <a:p>
            <a:pPr marL="412750" indent="-412750" defTabSz="536575">
              <a:spcBef>
                <a:spcPts val="3800"/>
              </a:spcBef>
              <a:defRPr sz="3120" b="1"/>
            </a:pPr>
            <a:r>
              <a:rPr sz="4400" dirty="0"/>
              <a:t>Community - meet at least monthly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9930B3-51B6-2C0F-79E4-DD43C0D46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81494" y="3810000"/>
            <a:ext cx="8627728" cy="7997688"/>
          </a:xfrm>
        </p:spPr>
        <p:txBody>
          <a:bodyPr>
            <a:normAutofit fontScale="62500" lnSpcReduction="20000"/>
          </a:bodyPr>
          <a:lstStyle/>
          <a:p>
            <a:pPr marL="0" indent="0" defTabSz="536575">
              <a:spcBef>
                <a:spcPts val="3800"/>
              </a:spcBef>
              <a:buSzTx/>
              <a:buNone/>
              <a:defRPr sz="4225" b="1" i="1"/>
            </a:pPr>
            <a:r>
              <a:rPr lang="en-US" sz="7700" dirty="0"/>
              <a:t>What theology are they based on?</a:t>
            </a:r>
          </a:p>
          <a:p>
            <a:pPr marL="412750" indent="-412750" defTabSz="536575">
              <a:spcBef>
                <a:spcPts val="3800"/>
              </a:spcBef>
              <a:defRPr sz="3120" b="1"/>
            </a:pPr>
            <a:r>
              <a:rPr lang="en-US" sz="7100" dirty="0"/>
              <a:t>Missional</a:t>
            </a:r>
          </a:p>
          <a:p>
            <a:pPr marL="412750" indent="-412750" defTabSz="536575">
              <a:spcBef>
                <a:spcPts val="3800"/>
              </a:spcBef>
              <a:defRPr sz="3120" b="1"/>
            </a:pPr>
            <a:r>
              <a:rPr lang="en-US" sz="7100" dirty="0"/>
              <a:t>Contextual</a:t>
            </a:r>
          </a:p>
          <a:p>
            <a:pPr marL="412750" indent="-412750" defTabSz="536575">
              <a:spcBef>
                <a:spcPts val="3800"/>
              </a:spcBef>
              <a:defRPr sz="3120" b="1"/>
            </a:pPr>
            <a:r>
              <a:rPr lang="en-US" sz="7100" dirty="0"/>
              <a:t>Formational </a:t>
            </a:r>
          </a:p>
          <a:p>
            <a:pPr marL="412750" indent="-412750" defTabSz="536575">
              <a:spcBef>
                <a:spcPts val="3800"/>
              </a:spcBef>
              <a:defRPr sz="3120" b="1"/>
            </a:pPr>
            <a:r>
              <a:rPr lang="en-US" sz="7100" dirty="0"/>
              <a:t>Ecclesial</a:t>
            </a:r>
          </a:p>
          <a:p>
            <a:pPr marL="0" indent="0" defTabSz="536575">
              <a:spcBef>
                <a:spcPts val="3800"/>
              </a:spcBef>
              <a:buSzTx/>
              <a:buNone/>
              <a:defRPr sz="4225" b="1" i="1"/>
            </a:pPr>
            <a:r>
              <a:rPr lang="en-US" sz="10300" dirty="0"/>
              <a:t>How? Through the missional journey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A pathway to sacramental worship"/>
          <p:cNvSpPr txBox="1">
            <a:spLocks noGrp="1"/>
          </p:cNvSpPr>
          <p:nvPr>
            <p:ph type="title"/>
          </p:nvPr>
        </p:nvSpPr>
        <p:spPr>
          <a:xfrm>
            <a:off x="3941249" y="1182815"/>
            <a:ext cx="17823374" cy="256178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26440">
              <a:defRPr sz="9856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A </a:t>
            </a:r>
            <a:r>
              <a:rPr lang="en-US" dirty="0"/>
              <a:t>P</a:t>
            </a:r>
            <a:r>
              <a:rPr dirty="0"/>
              <a:t>athway to </a:t>
            </a:r>
            <a:r>
              <a:rPr lang="en-US" dirty="0"/>
              <a:t>S</a:t>
            </a:r>
            <a:r>
              <a:rPr dirty="0"/>
              <a:t>acramental </a:t>
            </a:r>
            <a:r>
              <a:rPr lang="en-US" dirty="0"/>
              <a:t>W</a:t>
            </a:r>
            <a:r>
              <a:rPr dirty="0"/>
              <a:t>orship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D4B46E-13DC-28CC-65B6-7E7883886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2179" y="4546600"/>
            <a:ext cx="25821641" cy="8229600"/>
          </a:xfr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rPr lang="en-US" sz="6600" dirty="0"/>
              <a:t>Step 1. A taste of spirituality (10 mins):</a:t>
            </a:r>
          </a:p>
          <a:p>
            <a:pPr>
              <a:defRPr b="1"/>
            </a:pPr>
            <a:r>
              <a:rPr lang="en-US" sz="6600" dirty="0"/>
              <a:t>Welcome </a:t>
            </a:r>
          </a:p>
          <a:p>
            <a:pPr>
              <a:defRPr b="1"/>
            </a:pPr>
            <a:r>
              <a:rPr lang="en-US" sz="6600" dirty="0"/>
              <a:t>Candle + music</a:t>
            </a:r>
          </a:p>
          <a:p>
            <a:pPr>
              <a:defRPr b="1"/>
            </a:pPr>
            <a:r>
              <a:rPr lang="en-US" sz="6600" dirty="0"/>
              <a:t>Bible </a:t>
            </a:r>
          </a:p>
          <a:p>
            <a:pPr>
              <a:defRPr b="1"/>
            </a:pPr>
            <a:r>
              <a:rPr lang="en-US" sz="6600" dirty="0"/>
              <a:t>Spiritual headspace</a:t>
            </a:r>
          </a:p>
          <a:p>
            <a:pPr>
              <a:defRPr b="1"/>
            </a:pPr>
            <a:r>
              <a:rPr lang="en-US" sz="6600" dirty="0"/>
              <a:t>Concluding prayer/poem</a:t>
            </a:r>
          </a:p>
          <a:p>
            <a:endParaRPr lang="en-US" dirty="0"/>
          </a:p>
        </p:txBody>
      </p:sp>
      <p:pic>
        <p:nvPicPr>
          <p:cNvPr id="1030" name="Picture 6" descr="A lit candle that is lit up in a dark room. | Premium AI-generated image">
            <a:extLst>
              <a:ext uri="{FF2B5EF4-FFF2-40B4-BE49-F238E27FC236}">
                <a16:creationId xmlns:a16="http://schemas.microsoft.com/office/drawing/2014/main" id="{E0C3038C-6BB7-811A-F478-87A302498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400" y="6150610"/>
            <a:ext cx="4267200" cy="589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A pathway to sacramental worship"/>
          <p:cNvSpPr txBox="1">
            <a:spLocks noGrp="1"/>
          </p:cNvSpPr>
          <p:nvPr>
            <p:ph type="title"/>
          </p:nvPr>
        </p:nvSpPr>
        <p:spPr>
          <a:xfrm>
            <a:off x="3280313" y="479680"/>
            <a:ext cx="17823374" cy="3261360"/>
          </a:xfrm>
          <a:prstGeom prst="rect">
            <a:avLst/>
          </a:prstGeom>
        </p:spPr>
        <p:txBody>
          <a:bodyPr>
            <a:normAutofit/>
          </a:bodyPr>
          <a:lstStyle>
            <a:lvl1pPr defTabSz="726440">
              <a:defRPr sz="9856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A </a:t>
            </a:r>
            <a:r>
              <a:rPr lang="en-US" dirty="0"/>
              <a:t>P</a:t>
            </a:r>
            <a:r>
              <a:rPr dirty="0"/>
              <a:t>athway to </a:t>
            </a:r>
            <a:r>
              <a:rPr lang="en-US" dirty="0"/>
              <a:t>S</a:t>
            </a:r>
            <a:r>
              <a:rPr dirty="0"/>
              <a:t>acramental </a:t>
            </a:r>
            <a:r>
              <a:rPr lang="en-US" dirty="0"/>
              <a:t>W</a:t>
            </a:r>
            <a:r>
              <a:rPr dirty="0"/>
              <a:t>orship</a:t>
            </a:r>
          </a:p>
        </p:txBody>
      </p:sp>
      <p:sp>
        <p:nvSpPr>
          <p:cNvPr id="194" name="Step 2. Simple Christian worship…"/>
          <p:cNvSpPr txBox="1">
            <a:spLocks noGrp="1"/>
          </p:cNvSpPr>
          <p:nvPr>
            <p:ph type="body" idx="1"/>
          </p:nvPr>
        </p:nvSpPr>
        <p:spPr>
          <a:xfrm>
            <a:off x="3352800" y="3810001"/>
            <a:ext cx="20432119" cy="9357360"/>
          </a:xfrm>
          <a:prstGeom prst="rect">
            <a:avLst/>
          </a:prstGeom>
        </p:spPr>
        <p:txBody>
          <a:bodyPr/>
          <a:lstStyle/>
          <a:p>
            <a:pPr marL="0" indent="0" defTabSz="784225">
              <a:spcBef>
                <a:spcPts val="5600"/>
              </a:spcBef>
              <a:buSzTx/>
              <a:buNone/>
              <a:defRPr sz="4560" b="1"/>
            </a:pPr>
            <a:r>
              <a:rPr dirty="0"/>
              <a:t>Step 2. Simple Christian worship</a:t>
            </a:r>
          </a:p>
          <a:p>
            <a:pPr marL="603250" indent="-603250" defTabSz="784225">
              <a:spcBef>
                <a:spcPts val="5600"/>
              </a:spcBef>
              <a:defRPr sz="4560"/>
            </a:pPr>
            <a:r>
              <a:rPr dirty="0"/>
              <a:t>Welcome (Gathering)</a:t>
            </a:r>
          </a:p>
          <a:p>
            <a:pPr marL="603250" indent="-603250" defTabSz="784225">
              <a:spcBef>
                <a:spcPts val="5600"/>
              </a:spcBef>
              <a:defRPr sz="4560"/>
            </a:pPr>
            <a:r>
              <a:rPr dirty="0"/>
              <a:t>Candle + music (Worship in music)</a:t>
            </a:r>
          </a:p>
          <a:p>
            <a:pPr marL="603250" indent="-603250" defTabSz="784225">
              <a:spcBef>
                <a:spcPts val="5600"/>
              </a:spcBef>
              <a:defRPr sz="4560"/>
            </a:pPr>
            <a:r>
              <a:rPr dirty="0"/>
              <a:t>Bible </a:t>
            </a:r>
          </a:p>
          <a:p>
            <a:pPr marL="603250" indent="-603250" defTabSz="784225">
              <a:spcBef>
                <a:spcPts val="5600"/>
              </a:spcBef>
              <a:defRPr sz="4560" b="1"/>
            </a:pPr>
            <a:r>
              <a:rPr dirty="0"/>
              <a:t>Discussion (Sermon)</a:t>
            </a:r>
          </a:p>
          <a:p>
            <a:pPr marL="603250" indent="-603250" defTabSz="784225">
              <a:spcBef>
                <a:spcPts val="5600"/>
              </a:spcBef>
              <a:defRPr sz="4560" b="1"/>
            </a:pPr>
            <a:r>
              <a:rPr dirty="0"/>
              <a:t>Spiritual headspace (Prayer)</a:t>
            </a:r>
          </a:p>
          <a:p>
            <a:pPr marL="603250" indent="-603250" defTabSz="784225">
              <a:spcBef>
                <a:spcPts val="5600"/>
              </a:spcBef>
              <a:defRPr sz="4560"/>
            </a:pPr>
            <a:r>
              <a:rPr dirty="0"/>
              <a:t>Concluding prayer/poem (Blessing)</a:t>
            </a:r>
          </a:p>
        </p:txBody>
      </p:sp>
      <p:pic>
        <p:nvPicPr>
          <p:cNvPr id="2" name="Picture 2" descr="How we shared the bread and wine on Zoom">
            <a:extLst>
              <a:ext uri="{FF2B5EF4-FFF2-40B4-BE49-F238E27FC236}">
                <a16:creationId xmlns:a16="http://schemas.microsoft.com/office/drawing/2014/main" id="{E34C8912-6E99-4F12-5F82-F3386B200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577" y="4624302"/>
            <a:ext cx="8284206" cy="69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 pathway to sacramental worship"/>
          <p:cNvSpPr txBox="1">
            <a:spLocks noGrp="1"/>
          </p:cNvSpPr>
          <p:nvPr>
            <p:ph type="title"/>
          </p:nvPr>
        </p:nvSpPr>
        <p:spPr>
          <a:xfrm>
            <a:off x="4572000" y="1197420"/>
            <a:ext cx="17823374" cy="256178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26440">
              <a:defRPr sz="9856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A </a:t>
            </a:r>
            <a:r>
              <a:rPr lang="en-US" dirty="0"/>
              <a:t>P</a:t>
            </a:r>
            <a:r>
              <a:rPr dirty="0"/>
              <a:t>athway to </a:t>
            </a:r>
            <a:r>
              <a:rPr lang="en-US" dirty="0"/>
              <a:t>S</a:t>
            </a:r>
            <a:r>
              <a:rPr dirty="0"/>
              <a:t>acramental </a:t>
            </a:r>
            <a:r>
              <a:rPr lang="en-US" dirty="0"/>
              <a:t>W</a:t>
            </a:r>
            <a:r>
              <a:rPr dirty="0"/>
              <a:t>orship</a:t>
            </a:r>
          </a:p>
        </p:txBody>
      </p:sp>
      <p:sp>
        <p:nvSpPr>
          <p:cNvPr id="197" name="Step 3. Service of the word…"/>
          <p:cNvSpPr txBox="1">
            <a:spLocks noGrp="1"/>
          </p:cNvSpPr>
          <p:nvPr>
            <p:ph sz="half" idx="1"/>
          </p:nvPr>
        </p:nvSpPr>
        <p:spPr>
          <a:xfrm>
            <a:off x="4572000" y="4445000"/>
            <a:ext cx="9234152" cy="73774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528319">
              <a:spcBef>
                <a:spcPts val="3700"/>
              </a:spcBef>
              <a:buSzTx/>
              <a:buNone/>
              <a:defRPr sz="3072" b="1"/>
            </a:pPr>
            <a:r>
              <a:rPr sz="6000" dirty="0"/>
              <a:t>Step 3. Service of the </a:t>
            </a:r>
            <a:r>
              <a:rPr lang="en-US" sz="6000" dirty="0"/>
              <a:t>W</a:t>
            </a:r>
            <a:r>
              <a:rPr sz="6000" dirty="0"/>
              <a:t>ord</a:t>
            </a:r>
            <a:r>
              <a:rPr lang="en-US" sz="6000" dirty="0"/>
              <a:t>:</a:t>
            </a:r>
            <a:endParaRPr sz="6000" dirty="0"/>
          </a:p>
          <a:p>
            <a:pPr marL="406400" indent="-406400" defTabSz="528319">
              <a:spcBef>
                <a:spcPts val="3700"/>
              </a:spcBef>
              <a:defRPr sz="3072"/>
            </a:pPr>
            <a:r>
              <a:rPr sz="6000" dirty="0"/>
              <a:t>Gathering</a:t>
            </a:r>
          </a:p>
          <a:p>
            <a:pPr marL="406400" indent="-406400" defTabSz="528319">
              <a:spcBef>
                <a:spcPts val="3700"/>
              </a:spcBef>
              <a:defRPr sz="3072"/>
            </a:pPr>
            <a:r>
              <a:rPr sz="6000" dirty="0"/>
              <a:t>Worship music</a:t>
            </a:r>
          </a:p>
          <a:p>
            <a:pPr marL="406400" indent="-406400" defTabSz="528319">
              <a:spcBef>
                <a:spcPts val="3700"/>
              </a:spcBef>
              <a:defRPr sz="3072" b="1"/>
            </a:pPr>
            <a:r>
              <a:rPr sz="6000" dirty="0"/>
              <a:t>Confession </a:t>
            </a:r>
          </a:p>
          <a:p>
            <a:pPr marL="406400" indent="-406400" defTabSz="528319">
              <a:spcBef>
                <a:spcPts val="3700"/>
              </a:spcBef>
              <a:defRPr sz="3072"/>
            </a:pPr>
            <a:r>
              <a:rPr sz="6000" dirty="0"/>
              <a:t>Reading</a:t>
            </a:r>
          </a:p>
          <a:p>
            <a:pPr marL="406400" indent="-406400" defTabSz="528319">
              <a:spcBef>
                <a:spcPts val="3700"/>
              </a:spcBef>
              <a:defRPr sz="3072"/>
            </a:pPr>
            <a:r>
              <a:rPr sz="6000" dirty="0"/>
              <a:t>Discussion/sermon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5566DF-335D-8D1D-7168-F232BBBC5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81494" y="6858000"/>
            <a:ext cx="8627728" cy="5867400"/>
          </a:xfrm>
        </p:spPr>
        <p:txBody>
          <a:bodyPr/>
          <a:lstStyle/>
          <a:p>
            <a:pPr marL="406400" indent="-406400" defTabSz="528319">
              <a:spcBef>
                <a:spcPts val="3700"/>
              </a:spcBef>
              <a:defRPr sz="3072" b="1"/>
            </a:pPr>
            <a:r>
              <a:rPr lang="en-US" sz="6000" dirty="0"/>
              <a:t>Affirmation of Faith</a:t>
            </a:r>
          </a:p>
          <a:p>
            <a:pPr marL="406400" indent="-406400" defTabSz="528319">
              <a:spcBef>
                <a:spcPts val="3700"/>
              </a:spcBef>
              <a:defRPr sz="3072" b="1"/>
            </a:pPr>
            <a:r>
              <a:rPr lang="en-US" sz="6000" dirty="0"/>
              <a:t>Lord’s Prayer</a:t>
            </a:r>
          </a:p>
          <a:p>
            <a:pPr marL="406400" indent="-406400" defTabSz="528319">
              <a:spcBef>
                <a:spcPts val="3700"/>
              </a:spcBef>
              <a:defRPr sz="3072"/>
            </a:pPr>
            <a:r>
              <a:rPr lang="en-US" sz="6000" dirty="0"/>
              <a:t>Intercessions</a:t>
            </a:r>
          </a:p>
          <a:p>
            <a:pPr marL="406400" indent="-406400" defTabSz="528319">
              <a:spcBef>
                <a:spcPts val="3700"/>
              </a:spcBef>
              <a:defRPr sz="3072"/>
            </a:pPr>
            <a:r>
              <a:rPr lang="en-US" sz="6000" dirty="0"/>
              <a:t>Blessing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A pathway to sacramental worshi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26440">
              <a:defRPr sz="9856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A </a:t>
            </a:r>
            <a:r>
              <a:rPr lang="en-US" dirty="0"/>
              <a:t>P</a:t>
            </a:r>
            <a:r>
              <a:rPr dirty="0"/>
              <a:t>athway to </a:t>
            </a:r>
            <a:r>
              <a:rPr lang="en-US" dirty="0"/>
              <a:t>S</a:t>
            </a:r>
            <a:r>
              <a:rPr dirty="0"/>
              <a:t>acramental </a:t>
            </a:r>
            <a:r>
              <a:rPr lang="en-US" dirty="0"/>
              <a:t>W</a:t>
            </a:r>
            <a:r>
              <a:rPr dirty="0"/>
              <a:t>orship</a:t>
            </a:r>
          </a:p>
        </p:txBody>
      </p:sp>
      <p:sp>
        <p:nvSpPr>
          <p:cNvPr id="200" name="Step 3. Eucharist…"/>
          <p:cNvSpPr txBox="1">
            <a:spLocks noGrp="1"/>
          </p:cNvSpPr>
          <p:nvPr>
            <p:ph sz="half" idx="1"/>
          </p:nvPr>
        </p:nvSpPr>
        <p:spPr>
          <a:xfrm>
            <a:off x="5178424" y="4749800"/>
            <a:ext cx="8627728" cy="70726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478790">
              <a:spcBef>
                <a:spcPts val="3400"/>
              </a:spcBef>
              <a:buSzTx/>
              <a:buNone/>
              <a:defRPr sz="2784" b="1"/>
            </a:pPr>
            <a:r>
              <a:rPr sz="6000" dirty="0"/>
              <a:t>Step 3. Eucharist </a:t>
            </a:r>
          </a:p>
          <a:p>
            <a:pPr marL="368300" indent="-368300" defTabSz="478790">
              <a:spcBef>
                <a:spcPts val="3400"/>
              </a:spcBef>
              <a:defRPr sz="2784"/>
            </a:pPr>
            <a:r>
              <a:rPr sz="6000" dirty="0"/>
              <a:t>Gathering</a:t>
            </a:r>
          </a:p>
          <a:p>
            <a:pPr marL="368300" indent="-368300" defTabSz="478790">
              <a:spcBef>
                <a:spcPts val="3400"/>
              </a:spcBef>
              <a:defRPr sz="2784"/>
            </a:pPr>
            <a:r>
              <a:rPr sz="6000" dirty="0"/>
              <a:t>Worship music</a:t>
            </a:r>
          </a:p>
          <a:p>
            <a:pPr marL="368300" indent="-368300" defTabSz="478790">
              <a:spcBef>
                <a:spcPts val="3400"/>
              </a:spcBef>
              <a:defRPr sz="2784"/>
            </a:pPr>
            <a:r>
              <a:rPr sz="6000" dirty="0"/>
              <a:t>Confession</a:t>
            </a:r>
          </a:p>
          <a:p>
            <a:pPr marL="368300" indent="-368300" defTabSz="478790">
              <a:spcBef>
                <a:spcPts val="3400"/>
              </a:spcBef>
              <a:defRPr sz="2784"/>
            </a:pPr>
            <a:r>
              <a:rPr sz="6000" dirty="0"/>
              <a:t>Reading</a:t>
            </a:r>
          </a:p>
          <a:p>
            <a:pPr marL="368300" indent="-368300" defTabSz="478790">
              <a:spcBef>
                <a:spcPts val="3400"/>
              </a:spcBef>
              <a:defRPr sz="2784"/>
            </a:pPr>
            <a:r>
              <a:rPr sz="6000" dirty="0"/>
              <a:t>Discussion/sermon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1C8E77-AF9E-1B71-C9CB-C6F38156A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81494" y="5943600"/>
            <a:ext cx="8627728" cy="7366000"/>
          </a:xfrm>
        </p:spPr>
        <p:txBody>
          <a:bodyPr>
            <a:normAutofit/>
          </a:bodyPr>
          <a:lstStyle/>
          <a:p>
            <a:pPr marL="368300" indent="-368300" defTabSz="478790">
              <a:spcBef>
                <a:spcPts val="3400"/>
              </a:spcBef>
              <a:defRPr sz="2784"/>
            </a:pPr>
            <a:r>
              <a:rPr lang="en-US" sz="6000" dirty="0"/>
              <a:t>Affirmation of faith</a:t>
            </a:r>
          </a:p>
          <a:p>
            <a:pPr marL="368300" indent="-368300" defTabSz="478790">
              <a:spcBef>
                <a:spcPts val="3400"/>
              </a:spcBef>
              <a:defRPr sz="2784"/>
            </a:pPr>
            <a:r>
              <a:rPr lang="en-US" sz="6000" dirty="0"/>
              <a:t>Lord’s Prayer</a:t>
            </a:r>
          </a:p>
          <a:p>
            <a:pPr marL="368300" indent="-368300" defTabSz="478790">
              <a:spcBef>
                <a:spcPts val="3400"/>
              </a:spcBef>
              <a:defRPr sz="2784"/>
            </a:pPr>
            <a:r>
              <a:rPr lang="en-US" sz="6000" dirty="0"/>
              <a:t>Intercessions</a:t>
            </a:r>
          </a:p>
          <a:p>
            <a:pPr marL="368300" indent="-368300" defTabSz="478790">
              <a:spcBef>
                <a:spcPts val="3400"/>
              </a:spcBef>
              <a:defRPr sz="2784" b="1"/>
            </a:pPr>
            <a:r>
              <a:rPr lang="en-US" sz="6000" dirty="0"/>
              <a:t>Eucharistic Prayer</a:t>
            </a:r>
          </a:p>
          <a:p>
            <a:pPr marL="368300" indent="-368300" defTabSz="478790">
              <a:spcBef>
                <a:spcPts val="3400"/>
              </a:spcBef>
              <a:defRPr sz="2784" b="1"/>
            </a:pPr>
            <a:r>
              <a:rPr lang="en-US" sz="6000" dirty="0"/>
              <a:t>Dismissal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A pathway to sacramental worshi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726440">
              <a:defRPr sz="9856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 </a:t>
            </a:r>
            <a:r>
              <a:rPr lang="en-US"/>
              <a:t>P</a:t>
            </a:r>
            <a:r>
              <a:t>athway to </a:t>
            </a:r>
            <a:r>
              <a:rPr lang="en-US"/>
              <a:t>S</a:t>
            </a:r>
            <a:r>
              <a:t>acramental </a:t>
            </a:r>
            <a:r>
              <a:rPr lang="en-US" dirty="0"/>
              <a:t>W</a:t>
            </a:r>
            <a:r>
              <a:t>orship</a:t>
            </a:r>
            <a:endParaRPr dirty="0"/>
          </a:p>
        </p:txBody>
      </p:sp>
      <p:sp>
        <p:nvSpPr>
          <p:cNvPr id="203" name="Step 1. A taste of spirituality…"/>
          <p:cNvSpPr txBox="1">
            <a:spLocks noGrp="1"/>
          </p:cNvSpPr>
          <p:nvPr>
            <p:ph type="body" idx="1"/>
          </p:nvPr>
        </p:nvSpPr>
        <p:spPr>
          <a:xfrm>
            <a:off x="5178424" y="4826000"/>
            <a:ext cx="18443576" cy="78994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sz="8000" dirty="0"/>
              <a:t>Step 1. A taste of spirituality</a:t>
            </a:r>
          </a:p>
          <a:p>
            <a:pPr>
              <a:defRPr b="1"/>
            </a:pPr>
            <a:r>
              <a:rPr sz="8000" dirty="0"/>
              <a:t>Step 2. Simple Christian worship</a:t>
            </a:r>
          </a:p>
          <a:p>
            <a:pPr>
              <a:defRPr b="1"/>
            </a:pPr>
            <a:r>
              <a:rPr sz="8000" dirty="0"/>
              <a:t>Step 3. Service of the word</a:t>
            </a:r>
          </a:p>
          <a:p>
            <a:pPr>
              <a:defRPr b="1"/>
            </a:pPr>
            <a:r>
              <a:rPr sz="8000" dirty="0"/>
              <a:t>Step 4. Eucharist</a:t>
            </a:r>
          </a:p>
          <a:p>
            <a:pPr marL="0" indent="0">
              <a:buSzTx/>
              <a:buNone/>
              <a:defRPr sz="5500" b="1" u="sng"/>
            </a:pPr>
            <a:r>
              <a:rPr sz="8800" dirty="0"/>
              <a:t>Website: </a:t>
            </a:r>
            <a:r>
              <a:rPr sz="8800" dirty="0">
                <a:hlinkClick r:id="rId2"/>
              </a:rPr>
              <a:t>cofe.io/soulspace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ession 1. What and Wh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8800" dirty="0"/>
              <a:t>Session 1</a:t>
            </a:r>
            <a:r>
              <a:rPr lang="en-US" sz="8800" dirty="0"/>
              <a:t>:</a:t>
            </a:r>
            <a:r>
              <a:rPr sz="8800" dirty="0"/>
              <a:t> What and Why?</a:t>
            </a:r>
          </a:p>
        </p:txBody>
      </p:sp>
      <p:sp>
        <p:nvSpPr>
          <p:cNvPr id="149" name="Double-tap to edit"/>
          <p:cNvSpPr txBox="1">
            <a:spLocks noGrp="1"/>
          </p:cNvSpPr>
          <p:nvPr>
            <p:ph type="body" idx="1"/>
          </p:nvPr>
        </p:nvSpPr>
        <p:spPr>
          <a:xfrm>
            <a:off x="6481432" y="4891988"/>
            <a:ext cx="20293344" cy="8074497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endParaRPr dirty="0"/>
          </a:p>
        </p:txBody>
      </p:sp>
      <p:pic>
        <p:nvPicPr>
          <p:cNvPr id="1026" name="Picture 2" descr="What Are Probing Questions?">
            <a:extLst>
              <a:ext uri="{FF2B5EF4-FFF2-40B4-BE49-F238E27FC236}">
                <a16:creationId xmlns:a16="http://schemas.microsoft.com/office/drawing/2014/main" id="{B5F6A38A-B6C5-58D3-D8EF-0E7865D07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770" y="4124324"/>
            <a:ext cx="13112460" cy="7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What are new Christian communitie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defTabSz="668655">
              <a:defRPr sz="9072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8800" dirty="0"/>
              <a:t>What are </a:t>
            </a:r>
            <a:r>
              <a:rPr lang="en-US" sz="8800" dirty="0"/>
              <a:t>N</a:t>
            </a:r>
            <a:r>
              <a:rPr sz="8800" dirty="0"/>
              <a:t>ew Christian </a:t>
            </a:r>
            <a:r>
              <a:rPr lang="en-US" sz="8800" dirty="0"/>
              <a:t>C</a:t>
            </a:r>
            <a:r>
              <a:rPr sz="8800" dirty="0"/>
              <a:t>ommunities?</a:t>
            </a:r>
          </a:p>
        </p:txBody>
      </p:sp>
      <p:sp>
        <p:nvSpPr>
          <p:cNvPr id="152" name="New - mainly with people who don’t attend church…"/>
          <p:cNvSpPr txBox="1">
            <a:spLocks noGrp="1"/>
          </p:cNvSpPr>
          <p:nvPr>
            <p:ph type="body" idx="1"/>
          </p:nvPr>
        </p:nvSpPr>
        <p:spPr>
          <a:xfrm>
            <a:off x="4236720" y="5181600"/>
            <a:ext cx="19537679" cy="728255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/>
            </a:pPr>
            <a:r>
              <a:rPr sz="5400" dirty="0"/>
              <a:t>New - mainly with people who don’t attend church</a:t>
            </a:r>
          </a:p>
          <a:p>
            <a:pPr>
              <a:defRPr b="1"/>
            </a:pPr>
            <a:r>
              <a:rPr sz="5400" dirty="0"/>
              <a:t>Christian - focus on Christ</a:t>
            </a:r>
          </a:p>
          <a:p>
            <a:pPr>
              <a:defRPr b="1"/>
            </a:pPr>
            <a:r>
              <a:rPr sz="5400" dirty="0"/>
              <a:t>Community - meet at least </a:t>
            </a:r>
            <a:endParaRPr lang="en-US" sz="5400" dirty="0"/>
          </a:p>
          <a:p>
            <a:pPr marL="0" indent="0">
              <a:buNone/>
              <a:defRPr b="1"/>
            </a:pPr>
            <a:r>
              <a:rPr sz="5400" dirty="0"/>
              <a:t>monthly</a:t>
            </a:r>
          </a:p>
        </p:txBody>
      </p:sp>
      <p:pic>
        <p:nvPicPr>
          <p:cNvPr id="3" name="Picture 2" descr="A person smiling at camera&#10;&#10;AI-generated content may be incorrect.">
            <a:extLst>
              <a:ext uri="{FF2B5EF4-FFF2-40B4-BE49-F238E27FC236}">
                <a16:creationId xmlns:a16="http://schemas.microsoft.com/office/drawing/2014/main" id="{BAE94EA5-F639-7C94-2DE9-02CD58CE6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280" y="7185240"/>
            <a:ext cx="8970720" cy="65307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50F8B7-DC35-0A70-641B-F592542365B5}"/>
              </a:ext>
            </a:extLst>
          </p:cNvPr>
          <p:cNvSpPr txBox="1"/>
          <p:nvPr/>
        </p:nvSpPr>
        <p:spPr>
          <a:xfrm rot="10800000" flipV="1">
            <a:off x="3022600" y="12653280"/>
            <a:ext cx="1206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Laundry Love, Team From St. John’s, St. Cloud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457200"/>
            <a:ext cx="5703018" cy="13277251"/>
            <a:chOff x="2487613" y="285750"/>
            <a:chExt cx="2428875" cy="5654676"/>
          </a:xfrm>
        </p:grpSpPr>
        <p:sp>
          <p:nvSpPr>
            <p:cNvPr id="20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35" y="-1572"/>
            <a:ext cx="4713346" cy="13708078"/>
            <a:chOff x="6627813" y="194833"/>
            <a:chExt cx="1952625" cy="5678918"/>
          </a:xfrm>
        </p:grpSpPr>
        <p:sp>
          <p:nvSpPr>
            <p:cNvPr id="212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2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8378" y="1428750"/>
            <a:ext cx="3177054" cy="101459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72"/>
            <a:ext cx="24384000" cy="13708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1371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5" name="Double-tap to edit"/>
          <p:cNvSpPr txBox="1">
            <a:spLocks noGrp="1"/>
          </p:cNvSpPr>
          <p:nvPr>
            <p:ph type="body" idx="1"/>
          </p:nvPr>
        </p:nvSpPr>
        <p:spPr>
          <a:xfrm>
            <a:off x="1298450" y="1428750"/>
            <a:ext cx="7428884" cy="1035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defTabSz="457200">
              <a:spcBef>
                <a:spcPts val="1000"/>
              </a:spcBef>
              <a:defRPr b="1"/>
            </a:pPr>
            <a:r>
              <a:rPr lang="en-US" sz="9600" dirty="0">
                <a:latin typeface="+mj-lt"/>
                <a:ea typeface="+mj-ea"/>
                <a:cs typeface="+mj-cs"/>
              </a:rPr>
              <a:t>Why?</a:t>
            </a:r>
            <a:endParaRPr lang="en-US" sz="9600" dirty="0"/>
          </a:p>
        </p:txBody>
      </p:sp>
      <p:pic>
        <p:nvPicPr>
          <p:cNvPr id="159" name="Graphic 158" descr="Question mark">
            <a:extLst>
              <a:ext uri="{FF2B5EF4-FFF2-40B4-BE49-F238E27FC236}">
                <a16:creationId xmlns:a16="http://schemas.microsoft.com/office/drawing/2014/main" id="{A08BACAE-C2A7-494F-D708-0CA28AEB3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85938" y="1149743"/>
            <a:ext cx="10505546" cy="10505546"/>
          </a:xfrm>
          <a:prstGeom prst="rect">
            <a:avLst/>
          </a:prstGeom>
        </p:spPr>
      </p:pic>
      <p:sp>
        <p:nvSpPr>
          <p:cNvPr id="198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2122446"/>
            <a:ext cx="2076072" cy="1012554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lage of people at a food truck&#10;&#10;AI-generated content may be incorrect.">
            <a:extLst>
              <a:ext uri="{FF2B5EF4-FFF2-40B4-BE49-F238E27FC236}">
                <a16:creationId xmlns:a16="http://schemas.microsoft.com/office/drawing/2014/main" id="{F23CBA59-888D-E2A0-CB06-20ED363B7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28982" r="8399" b="17123"/>
          <a:stretch/>
        </p:blipFill>
        <p:spPr>
          <a:xfrm>
            <a:off x="3552693" y="3605562"/>
            <a:ext cx="11341966" cy="7335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092B1B-3D4C-FF24-B90A-8A1B50F93DE2}"/>
              </a:ext>
            </a:extLst>
          </p:cNvPr>
          <p:cNvSpPr txBox="1"/>
          <p:nvPr/>
        </p:nvSpPr>
        <p:spPr>
          <a:xfrm>
            <a:off x="4832464" y="11785705"/>
            <a:ext cx="14400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Shobi’s table food truck ministry: Kristen &amp; Jeff Kidder, Martha Olive &amp; Myra Arnold (Messiah, St. Paul)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Why?"/>
          <p:cNvSpPr txBox="1">
            <a:spLocks noGrp="1"/>
          </p:cNvSpPr>
          <p:nvPr>
            <p:ph type="title"/>
          </p:nvPr>
        </p:nvSpPr>
        <p:spPr>
          <a:xfrm>
            <a:off x="4242874" y="1076770"/>
            <a:ext cx="17823374" cy="25617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8800" dirty="0"/>
              <a:t>Why?</a:t>
            </a:r>
          </a:p>
        </p:txBody>
      </p:sp>
      <p:sp>
        <p:nvSpPr>
          <p:cNvPr id="158" name="Missional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rPr sz="6600" dirty="0"/>
              <a:t>Missional </a:t>
            </a:r>
          </a:p>
        </p:txBody>
      </p:sp>
      <p:sp>
        <p:nvSpPr>
          <p:cNvPr id="2" name="AutoShape 2" descr="A photo collage of a wrestler, a wrestler and his friends, and a wrestling stadium">
            <a:extLst>
              <a:ext uri="{FF2B5EF4-FFF2-40B4-BE49-F238E27FC236}">
                <a16:creationId xmlns:a16="http://schemas.microsoft.com/office/drawing/2014/main" id="{2490813C-0929-39BE-7CA1-DE883A8974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05337" y="2984500"/>
            <a:ext cx="10785557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 collage of men posing for a picture&#10;&#10;AI-generated content may be incorrect.">
            <a:extLst>
              <a:ext uri="{FF2B5EF4-FFF2-40B4-BE49-F238E27FC236}">
                <a16:creationId xmlns:a16="http://schemas.microsoft.com/office/drawing/2014/main" id="{EAFDC170-F2BD-D06B-0DC7-41B41DDB1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37" y="2002056"/>
            <a:ext cx="13670362" cy="10972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0C2BCB-3832-C30C-AEFC-51885E596CEE}"/>
              </a:ext>
            </a:extLst>
          </p:cNvPr>
          <p:cNvSpPr txBox="1"/>
          <p:nvPr/>
        </p:nvSpPr>
        <p:spPr>
          <a:xfrm>
            <a:off x="2692400" y="10820400"/>
            <a:ext cx="7603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Ministry to professional </a:t>
            </a:r>
          </a:p>
          <a:p>
            <a:r>
              <a:rPr lang="en-US" sz="4000" b="1" dirty="0"/>
              <a:t>wrestlers, Nick and Jayne Kinney (St. Martin’s, Minnetonka Beach)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Why?"/>
          <p:cNvSpPr txBox="1">
            <a:spLocks noGrp="1"/>
          </p:cNvSpPr>
          <p:nvPr>
            <p:ph type="title"/>
          </p:nvPr>
        </p:nvSpPr>
        <p:spPr>
          <a:xfrm>
            <a:off x="3899974" y="1333945"/>
            <a:ext cx="17823374" cy="25617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8800" dirty="0"/>
              <a:t>Why?</a:t>
            </a:r>
          </a:p>
        </p:txBody>
      </p:sp>
      <p:sp>
        <p:nvSpPr>
          <p:cNvPr id="161" name="Missional…"/>
          <p:cNvSpPr txBox="1">
            <a:spLocks noGrp="1"/>
          </p:cNvSpPr>
          <p:nvPr>
            <p:ph type="body" idx="1"/>
          </p:nvPr>
        </p:nvSpPr>
        <p:spPr>
          <a:xfrm>
            <a:off x="3657600" y="4238180"/>
            <a:ext cx="19351624" cy="78014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/>
            </a:pPr>
            <a:r>
              <a:rPr sz="6600" b="0" dirty="0"/>
              <a:t>Missional</a:t>
            </a:r>
            <a:r>
              <a:rPr sz="6600" dirty="0"/>
              <a:t> </a:t>
            </a:r>
          </a:p>
          <a:p>
            <a:pPr>
              <a:defRPr b="1"/>
            </a:pPr>
            <a:r>
              <a:rPr sz="6600" dirty="0"/>
              <a:t>Contextual</a:t>
            </a:r>
          </a:p>
        </p:txBody>
      </p:sp>
      <p:pic>
        <p:nvPicPr>
          <p:cNvPr id="3" name="Picture 2" descr="A group of children painting on a table&#10;&#10;AI-generated content may be incorrect.">
            <a:extLst>
              <a:ext uri="{FF2B5EF4-FFF2-40B4-BE49-F238E27FC236}">
                <a16:creationId xmlns:a16="http://schemas.microsoft.com/office/drawing/2014/main" id="{59264407-5E7A-5442-4D01-85FAE1F1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661" y="1676400"/>
            <a:ext cx="10112375" cy="7584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A1A42-23B8-A6A6-CFFF-D2FF94FF5F97}"/>
              </a:ext>
            </a:extLst>
          </p:cNvPr>
          <p:cNvSpPr txBox="1"/>
          <p:nvPr/>
        </p:nvSpPr>
        <p:spPr>
          <a:xfrm flipH="1">
            <a:off x="12811660" y="9880599"/>
            <a:ext cx="112421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 Place at the Table community dinner &amp; kid’s program, Pat Dee and Pat Dibble, St. Peter’s, Kasson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Wh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8800" dirty="0"/>
              <a:t>Why?</a:t>
            </a:r>
          </a:p>
        </p:txBody>
      </p:sp>
      <p:sp>
        <p:nvSpPr>
          <p:cNvPr id="164" name="Missional…"/>
          <p:cNvSpPr txBox="1">
            <a:spLocks noGrp="1"/>
          </p:cNvSpPr>
          <p:nvPr>
            <p:ph type="body" idx="1"/>
          </p:nvPr>
        </p:nvSpPr>
        <p:spPr>
          <a:xfrm>
            <a:off x="4816765" y="3505200"/>
            <a:ext cx="17830800" cy="7772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/>
            </a:pPr>
            <a:r>
              <a:rPr sz="6600" b="0" dirty="0"/>
              <a:t>Missional</a:t>
            </a:r>
            <a:r>
              <a:rPr sz="6600" dirty="0"/>
              <a:t> </a:t>
            </a:r>
          </a:p>
          <a:p>
            <a:r>
              <a:rPr sz="6600" dirty="0"/>
              <a:t>Contextual</a:t>
            </a:r>
          </a:p>
          <a:p>
            <a:pPr>
              <a:defRPr b="1"/>
            </a:pPr>
            <a:r>
              <a:rPr sz="6600" dirty="0"/>
              <a:t>Formational</a:t>
            </a:r>
          </a:p>
        </p:txBody>
      </p:sp>
      <p:pic>
        <p:nvPicPr>
          <p:cNvPr id="3" name="Picture 2" descr="A sign with text and a picture of bread&#10;&#10;AI-generated content may be incorrect.">
            <a:extLst>
              <a:ext uri="{FF2B5EF4-FFF2-40B4-BE49-F238E27FC236}">
                <a16:creationId xmlns:a16="http://schemas.microsoft.com/office/drawing/2014/main" id="{62C28115-DBC8-571A-437F-BE0BCE2DC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304" y="633727"/>
            <a:ext cx="9589136" cy="12785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4DC287-610B-2BB8-B78F-E42C188E66EE}"/>
              </a:ext>
            </a:extLst>
          </p:cNvPr>
          <p:cNvSpPr txBox="1"/>
          <p:nvPr/>
        </p:nvSpPr>
        <p:spPr>
          <a:xfrm>
            <a:off x="3750890" y="10845799"/>
            <a:ext cx="8441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The next faithful step for </a:t>
            </a:r>
          </a:p>
          <a:p>
            <a:r>
              <a:rPr lang="en-US" sz="4000" b="1" dirty="0"/>
              <a:t>spiritually curious Laundry Love participants &amp; leader Nancy Dyson (St. John’s, St. Cloud)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Wh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8800" dirty="0"/>
              <a:t>Why?</a:t>
            </a:r>
          </a:p>
        </p:txBody>
      </p:sp>
      <p:sp>
        <p:nvSpPr>
          <p:cNvPr id="167" name="Missional…"/>
          <p:cNvSpPr txBox="1">
            <a:spLocks noGrp="1"/>
          </p:cNvSpPr>
          <p:nvPr>
            <p:ph type="body" idx="1"/>
          </p:nvPr>
        </p:nvSpPr>
        <p:spPr>
          <a:xfrm>
            <a:off x="4775200" y="4267200"/>
            <a:ext cx="18234024" cy="76226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/>
            </a:pPr>
            <a:r>
              <a:rPr sz="6600" b="0" dirty="0"/>
              <a:t>Missional</a:t>
            </a:r>
            <a:r>
              <a:rPr sz="6600" dirty="0"/>
              <a:t> </a:t>
            </a:r>
          </a:p>
          <a:p>
            <a:r>
              <a:rPr sz="6600" dirty="0"/>
              <a:t>Contextual</a:t>
            </a:r>
          </a:p>
          <a:p>
            <a:r>
              <a:rPr sz="6600" dirty="0"/>
              <a:t>Formational</a:t>
            </a:r>
          </a:p>
          <a:p>
            <a:pPr>
              <a:defRPr b="1"/>
            </a:pPr>
            <a:r>
              <a:rPr sz="6600" dirty="0"/>
              <a:t>Ecclesial</a:t>
            </a:r>
          </a:p>
        </p:txBody>
      </p:sp>
      <p:pic>
        <p:nvPicPr>
          <p:cNvPr id="3" name="Picture 2" descr="A group of people playing with toys&#10;&#10;AI-generated content may be incorrect.">
            <a:extLst>
              <a:ext uri="{FF2B5EF4-FFF2-40B4-BE49-F238E27FC236}">
                <a16:creationId xmlns:a16="http://schemas.microsoft.com/office/drawing/2014/main" id="{40FCD48D-97E1-8152-1502-BA944A829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556" y="2397921"/>
            <a:ext cx="10010773" cy="7508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8AEB4A-91A6-7A11-1C17-A85615A6DF3B}"/>
              </a:ext>
            </a:extLst>
          </p:cNvPr>
          <p:cNvSpPr txBox="1"/>
          <p:nvPr/>
        </p:nvSpPr>
        <p:spPr>
          <a:xfrm>
            <a:off x="12451557" y="10566400"/>
            <a:ext cx="983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Messy Church, Trinity, Excelsior, Sally Hockinson and Team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Why - the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8800" dirty="0"/>
              <a:t>Why - </a:t>
            </a:r>
            <a:r>
              <a:rPr lang="en-US" sz="8800" dirty="0"/>
              <a:t>T</a:t>
            </a:r>
            <a:r>
              <a:rPr sz="8800" dirty="0"/>
              <a:t>heology</a:t>
            </a:r>
          </a:p>
        </p:txBody>
      </p:sp>
      <p:sp>
        <p:nvSpPr>
          <p:cNvPr id="170" name="Missional - mission of Go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/>
            </a:pPr>
            <a:r>
              <a:rPr sz="7200" dirty="0"/>
              <a:t>Missional - </a:t>
            </a:r>
            <a:r>
              <a:rPr lang="en-US" sz="7200" dirty="0"/>
              <a:t>M</a:t>
            </a:r>
            <a:r>
              <a:rPr sz="7200" dirty="0"/>
              <a:t>ission of God</a:t>
            </a:r>
          </a:p>
          <a:p>
            <a:pPr>
              <a:defRPr b="1"/>
            </a:pPr>
            <a:r>
              <a:rPr sz="7200" dirty="0"/>
              <a:t>Contextual - </a:t>
            </a:r>
            <a:r>
              <a:rPr lang="en-US" sz="7200" dirty="0"/>
              <a:t>T</a:t>
            </a:r>
            <a:r>
              <a:rPr sz="7200" dirty="0"/>
              <a:t>he </a:t>
            </a:r>
            <a:r>
              <a:rPr lang="en-US" sz="7200" dirty="0"/>
              <a:t>I</a:t>
            </a:r>
            <a:r>
              <a:rPr sz="7200" dirty="0"/>
              <a:t>ncarnation </a:t>
            </a:r>
          </a:p>
          <a:p>
            <a:pPr>
              <a:defRPr b="1"/>
            </a:pPr>
            <a:r>
              <a:rPr sz="7200" dirty="0"/>
              <a:t>Formational - Great Commission</a:t>
            </a:r>
          </a:p>
          <a:p>
            <a:pPr>
              <a:defRPr b="1"/>
            </a:pPr>
            <a:r>
              <a:rPr sz="7200" dirty="0"/>
              <a:t>Ecclesial - Church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177</TotalTime>
  <Words>510</Words>
  <Application>Microsoft Macintosh PowerPoint</Application>
  <PresentationFormat>Custom</PresentationFormat>
  <Paragraphs>109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Helvetica Neue</vt:lpstr>
      <vt:lpstr>Wingdings 3</vt:lpstr>
      <vt:lpstr>Wisp</vt:lpstr>
      <vt:lpstr>How to Be an Even Better Parish Church</vt:lpstr>
      <vt:lpstr>Session 1: What and Why?</vt:lpstr>
      <vt:lpstr>What are New Christian Communities?</vt:lpstr>
      <vt:lpstr>PowerPoint Presentation</vt:lpstr>
      <vt:lpstr>Why?</vt:lpstr>
      <vt:lpstr>Why?</vt:lpstr>
      <vt:lpstr>Why?</vt:lpstr>
      <vt:lpstr>Why?</vt:lpstr>
      <vt:lpstr>Why - Theology</vt:lpstr>
      <vt:lpstr>Session 2: How?</vt:lpstr>
      <vt:lpstr>Recap</vt:lpstr>
      <vt:lpstr>           A Missional Journey </vt:lpstr>
      <vt:lpstr>Session 3: Sharing Jesus</vt:lpstr>
      <vt:lpstr>Recap</vt:lpstr>
      <vt:lpstr>A Pathway to Sacramental Worship</vt:lpstr>
      <vt:lpstr>A Pathway to Sacramental Worship</vt:lpstr>
      <vt:lpstr>A Pathway to Sacramental Worship</vt:lpstr>
      <vt:lpstr>A Pathway to Sacramental Worship</vt:lpstr>
      <vt:lpstr>A Pathway to Sacramental Worship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Blair Pogue</cp:lastModifiedBy>
  <cp:revision>28</cp:revision>
  <dcterms:modified xsi:type="dcterms:W3CDTF">2025-01-22T15:33:57Z</dcterms:modified>
</cp:coreProperties>
</file>